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7" r:id="rId3"/>
    <p:sldId id="298" r:id="rId4"/>
    <p:sldId id="296" r:id="rId5"/>
    <p:sldId id="299" r:id="rId6"/>
    <p:sldId id="275" r:id="rId7"/>
    <p:sldId id="276" r:id="rId8"/>
    <p:sldId id="292" r:id="rId9"/>
    <p:sldId id="277" r:id="rId10"/>
    <p:sldId id="278" r:id="rId11"/>
    <p:sldId id="294" r:id="rId12"/>
    <p:sldId id="293" r:id="rId13"/>
    <p:sldId id="281" r:id="rId14"/>
    <p:sldId id="262" r:id="rId15"/>
    <p:sldId id="273" r:id="rId1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6265" autoAdjust="0"/>
  </p:normalViewPr>
  <p:slideViewPr>
    <p:cSldViewPr>
      <p:cViewPr varScale="1">
        <p:scale>
          <a:sx n="63" d="100"/>
          <a:sy n="63" d="100"/>
        </p:scale>
        <p:origin x="-151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642"/>
    </p:cViewPr>
  </p:sorterViewPr>
  <p:notesViewPr>
    <p:cSldViewPr>
      <p:cViewPr varScale="1">
        <p:scale>
          <a:sx n="82" d="100"/>
          <a:sy n="82" d="100"/>
        </p:scale>
        <p:origin x="-1944" y="-84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531-2300-450A-93B1-C024EEE014B1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05E6B-4F1F-4046-8761-2DEF0E34B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63C9C-4F0F-442B-ADAD-C9ECBC5FB932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C2DD7-7363-42B3-9AB0-3B3E8B8D5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 of the kind of questions that statistical shape analysis can answer… picked from the various use-cases</a:t>
            </a:r>
            <a:r>
              <a:rPr lang="en-US" baseline="0" dirty="0" smtClean="0"/>
              <a:t> we have had so far.</a:t>
            </a:r>
          </a:p>
          <a:p>
            <a:r>
              <a:rPr lang="en-US" baseline="0" dirty="0" smtClean="0"/>
              <a:t>This can be the motivation to do statistical shape analysis…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C2DD7-7363-42B3-9AB0-3B3E8B8D50A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 describe this analysis</a:t>
            </a:r>
            <a:r>
              <a:rPr lang="en-US" baseline="0" dirty="0" smtClean="0"/>
              <a:t> a little better…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C2DD7-7363-42B3-9AB0-3B3E8B8D50A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Razzmatazz… should this be a part of the case study slides, or the tutorial slides</a:t>
            </a:r>
            <a:r>
              <a:rPr lang="en-US" baseline="0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C2DD7-7363-42B3-9AB0-3B3E8B8D50A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C2DD7-7363-42B3-9AB0-3B3E8B8D50A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study shape,</a:t>
            </a:r>
            <a:r>
              <a:rPr lang="en-US" baseline="0" dirty="0" smtClean="0"/>
              <a:t> it is important to come up with a compact representation, and this representation should be consistent across dimensions. Point based representation is an important representation to consider, and this is the one we use in </a:t>
            </a:r>
            <a:r>
              <a:rPr lang="en-US" baseline="0" dirty="0" err="1" smtClean="0"/>
              <a:t>ShapeWorks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C2DD7-7363-42B3-9AB0-3B3E8B8D50A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basic correspondence model, trade-off between surface sampling energy and correspondence energy. Also state</a:t>
            </a:r>
            <a:r>
              <a:rPr lang="en-US" baseline="0" dirty="0" smtClean="0"/>
              <a:t> that the end-result is a point-representation for each shape, where the points are in correspondence across shapes.</a:t>
            </a:r>
          </a:p>
          <a:p>
            <a:r>
              <a:rPr lang="en-US" baseline="0" dirty="0" smtClean="0"/>
              <a:t>This balance is achieved via gradient descent optimization of particle positions using a cost function based on entropy.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C2DD7-7363-42B3-9AB0-3B3E8B8D50A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Describe the steps involved in the process, before delving into the orthopedics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C2DD7-7363-42B3-9AB0-3B3E8B8D50A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Femoroacetabular</a:t>
            </a:r>
            <a:r>
              <a: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impingement is a recently described disease of the hip that is marked by reduced clearance between the femoral head and </a:t>
            </a:r>
            <a:r>
              <a:rPr lang="en-US" sz="11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acetabulum</a:t>
            </a:r>
            <a:r>
              <a: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due to morphologic abnormalities of the femur (termed cam FAI), </a:t>
            </a:r>
            <a:r>
              <a:rPr lang="en-US" sz="11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acetabulum</a:t>
            </a:r>
            <a:r>
              <a: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(termed pincer FAI), or both (termed mixed FAI)1. Cam FAI is caused by a bony lesion on the femoral head or reduced concavity in the femoral head-neck junction, which may cause shearing between the femur and </a:t>
            </a:r>
            <a:r>
              <a:rPr lang="en-US" sz="11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acetabulum</a:t>
            </a:r>
            <a:r>
              <a: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thereby damaging </a:t>
            </a:r>
            <a:r>
              <a:rPr lang="en-US" sz="11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articular</a:t>
            </a:r>
            <a:r>
              <a: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cartilage and the </a:t>
            </a:r>
            <a:r>
              <a:rPr lang="en-US" sz="11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acetabular</a:t>
            </a:r>
            <a:r>
              <a: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labrum</a:t>
            </a:r>
          </a:p>
          <a:p>
            <a:endParaRPr lang="en-US" sz="11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Currently, diagnosis of cam FAI is largely done using 2D radiographic measurements of femur morphology and do not provide quantitative information that translates well for preoperative planning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physicians could be provided with knowledge of the size and shape of a cam lesion, a more exact diagnosis, as well as detailed preoperative planning, may be facilitated.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C2DD7-7363-42B3-9AB0-3B3E8B8D50A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need a slide showing the </a:t>
            </a:r>
            <a:r>
              <a:rPr lang="en-US" dirty="0" err="1" smtClean="0"/>
              <a:t>ShapeWorks</a:t>
            </a:r>
            <a:r>
              <a:rPr lang="en-US" baseline="0" dirty="0" smtClean="0"/>
              <a:t> pipeline before this one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C2DD7-7363-42B3-9AB0-3B3E8B8D50A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Mode 0: variation in head-neck concavity, distance between </a:t>
            </a:r>
            <a:r>
              <a:rPr lang="en-US" dirty="0" err="1" smtClean="0"/>
              <a:t>trochanters</a:t>
            </a:r>
            <a:endParaRPr lang="en-US" dirty="0" smtClean="0"/>
          </a:p>
          <a:p>
            <a:pPr lvl="1"/>
            <a:r>
              <a:rPr lang="en-US" dirty="0" smtClean="0"/>
              <a:t>Mode 1: neck extension and </a:t>
            </a:r>
            <a:r>
              <a:rPr lang="en-US" dirty="0" err="1" smtClean="0"/>
              <a:t>anteroposterior</a:t>
            </a:r>
            <a:r>
              <a:rPr lang="en-US" dirty="0" smtClean="0"/>
              <a:t> curvature of the greater </a:t>
            </a:r>
            <a:r>
              <a:rPr lang="en-US" dirty="0" err="1" smtClean="0"/>
              <a:t>trochanter</a:t>
            </a:r>
            <a:endParaRPr lang="en-US" dirty="0" smtClean="0"/>
          </a:p>
          <a:p>
            <a:pPr lvl="1"/>
            <a:r>
              <a:rPr lang="en-US" dirty="0" smtClean="0"/>
              <a:t>Mode 2: coronal curvature of the greater </a:t>
            </a:r>
            <a:r>
              <a:rPr lang="en-US" dirty="0" err="1" smtClean="0"/>
              <a:t>trochanter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C2DD7-7363-42B3-9AB0-3B3E8B8D50A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Loss of </a:t>
            </a:r>
            <a:r>
              <a:rPr lang="en-US" dirty="0" err="1" smtClean="0"/>
              <a:t>heterozygosity</a:t>
            </a:r>
            <a:r>
              <a:rPr lang="en-US" dirty="0" smtClean="0"/>
              <a:t> for Ext1 (a</a:t>
            </a:r>
            <a:r>
              <a:rPr lang="en-US" baseline="0" dirty="0" smtClean="0"/>
              <a:t> mutation in this gene is the cause of the </a:t>
            </a:r>
            <a:r>
              <a:rPr lang="en-US" baseline="0" dirty="0" err="1" smtClean="0"/>
              <a:t>cencer</a:t>
            </a:r>
            <a:r>
              <a:rPr lang="en-US" baseline="0" dirty="0" smtClean="0"/>
              <a:t>) </a:t>
            </a:r>
            <a:r>
              <a:rPr lang="en-US" dirty="0" smtClean="0"/>
              <a:t>may induce shortening by steal of longitudinal growth into </a:t>
            </a:r>
            <a:r>
              <a:rPr lang="en-US" dirty="0" err="1" smtClean="0"/>
              <a:t>osteochondromas</a:t>
            </a:r>
            <a:r>
              <a:rPr lang="en-US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Bone lengths and volumes were compared.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Metaphyseal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volume deviations from normal, as a measure of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osteochondroma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volumetric growth, were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correlated with length deviations.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C2DD7-7363-42B3-9AB0-3B3E8B8D50A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300" dirty="0" smtClean="0"/>
              <a:t>Population analysis was done on 3 pairs: </a:t>
            </a:r>
            <a:r>
              <a:rPr lang="en-US" sz="1300" dirty="0" err="1" smtClean="0"/>
              <a:t>normal+young_dox</a:t>
            </a:r>
            <a:r>
              <a:rPr lang="en-US" sz="1300" dirty="0" smtClean="0"/>
              <a:t>, </a:t>
            </a:r>
            <a:r>
              <a:rPr lang="en-US" sz="1300" dirty="0" err="1" smtClean="0"/>
              <a:t>normal+mid_dox</a:t>
            </a:r>
            <a:r>
              <a:rPr lang="en-US" sz="1300" dirty="0" smtClean="0"/>
              <a:t>, </a:t>
            </a:r>
            <a:r>
              <a:rPr lang="en-US" sz="1300" dirty="0" err="1" smtClean="0"/>
              <a:t>normal+old_dox</a:t>
            </a:r>
            <a:r>
              <a:rPr lang="en-US" sz="1300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Femur</a:t>
            </a:r>
          </a:p>
          <a:p>
            <a:pPr defTabSz="956097">
              <a:defRPr/>
            </a:pPr>
            <a:r>
              <a:rPr lang="en-US" sz="1300" dirty="0" smtClean="0"/>
              <a:t>Parallel analysis found 5 significant modes of variation for each pair of groups. The group differences between all pairs using these 5 modes were significant with a p-value &lt; 0.01</a:t>
            </a:r>
          </a:p>
          <a:p>
            <a:endParaRPr lang="en-US" dirty="0" smtClean="0"/>
          </a:p>
          <a:p>
            <a:r>
              <a:rPr lang="en-US" dirty="0" err="1" smtClean="0"/>
              <a:t>Tibia+fibula</a:t>
            </a:r>
            <a:endParaRPr lang="en-US" dirty="0" smtClean="0"/>
          </a:p>
          <a:p>
            <a:pPr defTabSz="956097">
              <a:defRPr/>
            </a:pPr>
            <a:r>
              <a:rPr lang="en-US" sz="1300" dirty="0" smtClean="0"/>
              <a:t>Parallel analysis found 4 significant modes of variation for each pair of groups. The group differences between all pairs using these 4 modes were significant with a p-value &lt; 0.01</a:t>
            </a:r>
          </a:p>
          <a:p>
            <a:pPr defTabSz="956097">
              <a:defRPr/>
            </a:pPr>
            <a:endParaRPr lang="en-US" sz="1300" dirty="0" smtClean="0"/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Summary of results: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 mice had shorter femora and tibiae than controls, more pronouncedly when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osteochondromagenesis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was induced earlier during skeletal growth. Volumetric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osteochondroma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growth did not predict longitudinal shortening, rather inversely correlating with it.</a:t>
            </a:r>
            <a:endParaRPr lang="en-US" sz="13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C2DD7-7363-42B3-9AB0-3B3E8B8D50A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tx1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0"/>
          </a:gradFill>
          <a:ln w="76200">
            <a:gradFill>
              <a:gsLst>
                <a:gs pos="0">
                  <a:schemeClr val="bg2">
                    <a:lumMod val="60000"/>
                    <a:lumOff val="40000"/>
                    <a:alpha val="90000"/>
                  </a:schemeClr>
                </a:gs>
                <a:gs pos="50000">
                  <a:schemeClr val="bg2">
                    <a:lumMod val="60000"/>
                    <a:lumOff val="40000"/>
                    <a:alpha val="80000"/>
                  </a:schemeClr>
                </a:gs>
                <a:gs pos="100000">
                  <a:schemeClr val="bg2">
                    <a:alpha val="70000"/>
                  </a:schemeClr>
                </a:gs>
              </a:gsLst>
              <a:lin ang="5400000" scaled="0"/>
            </a:gradFill>
            <a:miter lim="800000"/>
          </a:ln>
          <a:scene3d>
            <a:camera prst="orthographicFront"/>
            <a:lightRig rig="contrasting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" y="228600"/>
            <a:ext cx="8503920" cy="243840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balanced" dir="t"/>
            </a:scene3d>
            <a:sp3d>
              <a:extrusionClr>
                <a:schemeClr val="tx1">
                  <a:lumMod val="75000"/>
                </a:schemeClr>
              </a:extrusionClr>
            </a:sp3d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6600" b="0" kern="1200" spc="25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101600" dir="30000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6760" y="2971800"/>
            <a:ext cx="4267200" cy="1725706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gradFill>
                  <a:gsLst>
                    <a:gs pos="1000">
                      <a:schemeClr val="tx2">
                        <a:lumMod val="40000"/>
                        <a:lumOff val="60000"/>
                      </a:schemeClr>
                    </a:gs>
                    <a:gs pos="50000">
                      <a:schemeClr val="tx2"/>
                    </a:gs>
                  </a:gsLst>
                  <a:lin ang="5400000" scaled="0"/>
                </a:gra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48D92626-37D2-4832-BF7A-BC283494A20D}" type="datetimeFigureOut">
              <a:rPr lang="en-US" smtClean="0"/>
              <a:pPr algn="l" eaLnBrk="1" latinLnBrk="0" hangingPunct="1"/>
              <a:t>8/27/2012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8C592886-E571-45D5-8B56-343DC94F8FA6}" type="slidenum">
              <a:rPr kumimoji="0" lang="en-US" smtClean="0"/>
              <a:pPr algn="r" eaLnBrk="1" latinLnBrk="0" hangingPunct="1"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3" name="Diagonal Stripe 12"/>
          <p:cNvSpPr/>
          <p:nvPr/>
        </p:nvSpPr>
        <p:spPr>
          <a:xfrm rot="21321315" flipH="1">
            <a:off x="481841" y="2629969"/>
            <a:ext cx="8419617" cy="685800"/>
          </a:xfrm>
          <a:prstGeom prst="diagStripe">
            <a:avLst>
              <a:gd name="adj" fmla="val 50001"/>
            </a:avLst>
          </a:prstGeom>
          <a:solidFill>
            <a:schemeClr val="tx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rotWithShape="1">
          <a:blip r:embed="rId2" cstate="print">
            <a:duotone>
              <a:schemeClr val="bg2">
                <a:shade val="70000"/>
                <a:satMod val="115000"/>
              </a:schemeClr>
              <a:schemeClr val="bg2">
                <a:tint val="70000"/>
                <a:satMod val="135000"/>
              </a:schemeClr>
            </a:duotone>
            <a:lum bright="-15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rotWithShape="1">
          <a:blip r:embed="rId2" cstate="print">
            <a:duotone>
              <a:schemeClr val="bg2">
                <a:shade val="70000"/>
                <a:satMod val="115000"/>
              </a:schemeClr>
              <a:schemeClr val="bg2">
                <a:tint val="70000"/>
                <a:satMod val="135000"/>
              </a:schemeClr>
            </a:duotone>
            <a:lum bright="-15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Comparison">
    <p:bg>
      <p:bgPr>
        <a:blipFill rotWithShape="1">
          <a:blip r:embed="rId2" cstate="print">
            <a:duotone>
              <a:schemeClr val="bg2">
                <a:shade val="70000"/>
                <a:satMod val="115000"/>
              </a:schemeClr>
              <a:schemeClr val="bg2">
                <a:tint val="70000"/>
                <a:satMod val="135000"/>
              </a:schemeClr>
            </a:duotone>
            <a:lum bright="-15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0040" y="228600"/>
            <a:ext cx="85039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676400"/>
            <a:ext cx="2590800" cy="685800"/>
          </a:xfrm>
        </p:spPr>
        <p:txBody>
          <a:bodyPr anchor="ctr" anchorCtr="0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2590800"/>
            <a:ext cx="25908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76400"/>
            <a:ext cx="2590800" cy="685800"/>
          </a:xfrm>
        </p:spPr>
        <p:txBody>
          <a:bodyPr anchor="ctr" anchorCtr="0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90800"/>
            <a:ext cx="2590800" cy="3429000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44235"/>
            <a:ext cx="2133600" cy="244475"/>
          </a:xfrm>
        </p:spPr>
        <p:txBody>
          <a:bodyPr/>
          <a:lstStyle/>
          <a:p>
            <a:fld id="{48D92626-37D2-4832-BF7A-BC283494A20D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44235"/>
            <a:ext cx="2895600" cy="24447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44235"/>
            <a:ext cx="2133600" cy="244475"/>
          </a:xfrm>
        </p:spPr>
        <p:txBody>
          <a:bodyPr/>
          <a:lstStyle/>
          <a:p>
            <a:fld id="{8C592886-E571-45D5-8B56-343DC94F8FA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304800" y="1676400"/>
            <a:ext cx="2590800" cy="685800"/>
          </a:xfrm>
        </p:spPr>
        <p:txBody>
          <a:bodyPr anchor="ctr" anchorCtr="0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4"/>
          </p:nvPr>
        </p:nvSpPr>
        <p:spPr>
          <a:xfrm>
            <a:off x="304800" y="2590800"/>
            <a:ext cx="25908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">
    <p:bg>
      <p:bgPr>
        <a:blipFill rotWithShape="1">
          <a:blip r:embed="rId2" cstate="print">
            <a:duotone>
              <a:schemeClr val="bg2">
                <a:shade val="70000"/>
                <a:satMod val="115000"/>
              </a:schemeClr>
              <a:schemeClr val="bg2">
                <a:tint val="70000"/>
                <a:satMod val="135000"/>
              </a:schemeClr>
            </a:duotone>
            <a:lum bright="-15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20040" y="228600"/>
            <a:ext cx="85039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3200400" y="1905000"/>
            <a:ext cx="2743200" cy="3429000"/>
          </a:xfrm>
        </p:spPr>
        <p:txBody>
          <a:bodyPr>
            <a:normAutofit/>
          </a:bodyPr>
          <a:lstStyle>
            <a:lvl1pPr>
              <a:defRPr sz="20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905000"/>
            <a:ext cx="2743200" cy="3429000"/>
          </a:xfrm>
        </p:spPr>
        <p:txBody>
          <a:bodyPr>
            <a:normAutofit/>
          </a:bodyPr>
          <a:lstStyle>
            <a:lvl1pPr>
              <a:defRPr sz="20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44235"/>
            <a:ext cx="2133600" cy="244475"/>
          </a:xfrm>
        </p:spPr>
        <p:txBody>
          <a:bodyPr/>
          <a:lstStyle/>
          <a:p>
            <a:fld id="{48D92626-37D2-4832-BF7A-BC283494A20D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44235"/>
            <a:ext cx="2895600" cy="24447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44235"/>
            <a:ext cx="2133600" cy="244475"/>
          </a:xfrm>
        </p:spPr>
        <p:txBody>
          <a:bodyPr/>
          <a:lstStyle/>
          <a:p>
            <a:fld id="{8C592886-E571-45D5-8B56-343DC94F8FA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Content Placeholder 2"/>
          <p:cNvSpPr>
            <a:spLocks noGrp="1"/>
          </p:cNvSpPr>
          <p:nvPr>
            <p:ph sz="half" idx="13"/>
          </p:nvPr>
        </p:nvSpPr>
        <p:spPr>
          <a:xfrm>
            <a:off x="304800" y="1905000"/>
            <a:ext cx="2743200" cy="3429000"/>
          </a:xfrm>
        </p:spPr>
        <p:txBody>
          <a:bodyPr>
            <a:normAutofit/>
          </a:bodyPr>
          <a:lstStyle>
            <a:lvl1pPr>
              <a:defRPr sz="20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 cstate="print">
            <a:duotone>
              <a:schemeClr val="bg2">
                <a:shade val="70000"/>
                <a:satMod val="115000"/>
              </a:schemeClr>
              <a:schemeClr val="bg2">
                <a:tint val="70000"/>
                <a:satMod val="135000"/>
              </a:schemeClr>
            </a:duotone>
            <a:lum bright="-15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063" y="1676400"/>
            <a:ext cx="7315200" cy="1362075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balanced" dir="t"/>
            </a:scene3d>
            <a:sp3d>
              <a:extrusionClr>
                <a:schemeClr val="tx1">
                  <a:lumMod val="75000"/>
                </a:schemeClr>
              </a:extrusion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0" kern="1200" spc="25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101600" dir="30000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3" y="3148013"/>
            <a:ext cx="7315200" cy="1119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Wingdings" pitchFamily="2" charset="2"/>
              <a:buNone/>
              <a:defRPr sz="1800" kern="1200">
                <a:ln>
                  <a:noFill/>
                </a:ln>
                <a:gradFill>
                  <a:gsLst>
                    <a:gs pos="1000">
                      <a:schemeClr val="tx2">
                        <a:lumMod val="40000"/>
                        <a:lumOff val="60000"/>
                      </a:schemeClr>
                    </a:gs>
                    <a:gs pos="50000">
                      <a:schemeClr val="tx2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48D92626-37D2-4832-BF7A-BC283494A20D}" type="datetimeFigureOut">
              <a:rPr lang="en-US" smtClean="0"/>
              <a:pPr algn="l" eaLnBrk="1" latinLnBrk="0" hangingPunct="1"/>
              <a:t>8/27/2012</a:t>
            </a:fld>
            <a:endParaRPr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8C592886-E571-45D5-8B56-343DC94F8FA6}" type="slidenum">
              <a:rPr kumimoji="0" lang="en-US" smtClean="0"/>
              <a:pPr algn="r" eaLnBrk="1" latinLnBrk="0" hangingPunct="1"/>
              <a:t>‹#›</a:t>
            </a:fld>
            <a:endParaRPr kumimoji="0" lang="en-US" sz="1600" b="1" dirty="0">
              <a:solidFill>
                <a:schemeClr val="tx2">
                  <a:shade val="90000"/>
                </a:schemeClr>
              </a:solidFill>
              <a:effectLst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1">
          <a:blip r:embed="rId2" cstate="print">
            <a:duotone>
              <a:schemeClr val="bg2">
                <a:shade val="70000"/>
                <a:satMod val="115000"/>
              </a:schemeClr>
              <a:schemeClr val="bg2">
                <a:tint val="70000"/>
                <a:satMod val="135000"/>
              </a:schemeClr>
            </a:duotone>
            <a:lum bright="-15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228600"/>
            <a:ext cx="85039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8062" y="1922463"/>
            <a:ext cx="3429000" cy="3954462"/>
          </a:xfrm>
        </p:spPr>
        <p:txBody>
          <a:bodyPr>
            <a:normAutofit/>
          </a:bodyPr>
          <a:lstStyle>
            <a:lvl1pPr>
              <a:defRPr sz="20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22463"/>
            <a:ext cx="3429000" cy="3954462"/>
          </a:xfrm>
        </p:spPr>
        <p:txBody>
          <a:bodyPr>
            <a:normAutofit/>
          </a:bodyPr>
          <a:lstStyle>
            <a:lvl1pPr>
              <a:defRPr sz="20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rotWithShape="1">
          <a:blip r:embed="rId2" cstate="print">
            <a:duotone>
              <a:schemeClr val="bg2">
                <a:shade val="70000"/>
                <a:satMod val="115000"/>
              </a:schemeClr>
              <a:schemeClr val="bg2">
                <a:tint val="70000"/>
                <a:satMod val="135000"/>
              </a:schemeClr>
            </a:duotone>
            <a:lum bright="-15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76400"/>
            <a:ext cx="3429000" cy="639762"/>
          </a:xfrm>
        </p:spPr>
        <p:txBody>
          <a:bodyPr anchor="ctr" anchorCtr="0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2590800"/>
            <a:ext cx="3429000" cy="32861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76400"/>
            <a:ext cx="3429000" cy="639762"/>
          </a:xfrm>
        </p:spPr>
        <p:txBody>
          <a:bodyPr anchor="ctr" anchorCtr="0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590800"/>
            <a:ext cx="3429000" cy="32861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1">
          <a:blip r:embed="rId2" cstate="print">
            <a:duotone>
              <a:schemeClr val="bg2">
                <a:shade val="70000"/>
                <a:satMod val="115000"/>
              </a:schemeClr>
              <a:schemeClr val="bg2">
                <a:tint val="70000"/>
                <a:satMod val="135000"/>
              </a:schemeClr>
            </a:duotone>
            <a:lum bright="-15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 cstate="print">
            <a:duotone>
              <a:schemeClr val="bg2">
                <a:shade val="70000"/>
                <a:satMod val="115000"/>
              </a:schemeClr>
              <a:schemeClr val="bg2">
                <a:tint val="70000"/>
                <a:satMod val="135000"/>
              </a:schemeClr>
            </a:duotone>
            <a:lum bright="-15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/>
              <a:pPr/>
              <a:t>8/27/2012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1">
          <a:blip r:embed="rId2" cstate="print">
            <a:duotone>
              <a:schemeClr val="bg2">
                <a:shade val="70000"/>
                <a:satMod val="115000"/>
              </a:schemeClr>
              <a:schemeClr val="bg2">
                <a:tint val="70000"/>
                <a:satMod val="135000"/>
              </a:schemeClr>
            </a:duotone>
            <a:lum bright="-15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063" y="457200"/>
            <a:ext cx="2834640" cy="132715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balanced" dir="t"/>
            </a:scene3d>
            <a:sp3d>
              <a:extrusionClr>
                <a:schemeClr val="tx1">
                  <a:lumMod val="75000"/>
                </a:schemeClr>
              </a:extrusionClr>
            </a:sp3d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" pitchFamily="2" charset="2"/>
              <a:buNone/>
              <a:defRPr sz="3200" b="0" kern="1200" spc="25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101600" dir="30000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457200"/>
            <a:ext cx="3751263" cy="54197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922463"/>
            <a:ext cx="2834640" cy="1963737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48D92626-37D2-4832-BF7A-BC283494A20D}" type="datetimeFigureOut">
              <a:rPr lang="en-US" smtClean="0"/>
              <a:pPr algn="l" eaLnBrk="1" latinLnBrk="0" hangingPunct="1"/>
              <a:t>8/27/2012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8C592886-E571-45D5-8B56-343DC94F8FA6}" type="slidenum">
              <a:rPr kumimoji="0" lang="en-US" smtClean="0"/>
              <a:pPr algn="r" eaLnBrk="1" latinLnBrk="0" hangingPunct="1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1">
          <a:blip r:embed="rId2" cstate="print">
            <a:duotone>
              <a:schemeClr val="bg2">
                <a:shade val="70000"/>
                <a:satMod val="115000"/>
              </a:schemeClr>
              <a:schemeClr val="bg2">
                <a:tint val="70000"/>
                <a:satMod val="135000"/>
              </a:schemeClr>
            </a:duotone>
            <a:lum bright="-15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57200"/>
            <a:ext cx="2834640" cy="132588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balanced" dir="t"/>
            </a:scene3d>
            <a:sp3d>
              <a:extrusionClr>
                <a:schemeClr val="tx1">
                  <a:lumMod val="75000"/>
                </a:schemeClr>
              </a:extrusionClr>
            </a:sp3d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" pitchFamily="2" charset="2"/>
              <a:buNone/>
              <a:defRPr sz="3200" b="0" kern="1200" spc="25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101600" dir="30000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5840" y="1920240"/>
            <a:ext cx="2834640" cy="196596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48D92626-37D2-4832-BF7A-BC283494A20D}" type="datetimeFigureOut">
              <a:rPr lang="en-US" smtClean="0"/>
              <a:pPr algn="l" eaLnBrk="1" latinLnBrk="0" hangingPunct="1"/>
              <a:t>8/27/2012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8C592886-E571-45D5-8B56-343DC94F8FA6}" type="slidenum">
              <a:rPr kumimoji="0" lang="en-US" smtClean="0"/>
              <a:pPr algn="r" eaLnBrk="1" latinLnBrk="0" hangingPunct="1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82308" y="413004"/>
            <a:ext cx="3749040" cy="5422392"/>
          </a:xfrm>
          <a:ln w="38100">
            <a:noFill/>
          </a:ln>
          <a:effectLst>
            <a:innerShdw blurRad="381000">
              <a:schemeClr val="bg2">
                <a:lumMod val="75000"/>
              </a:schemeClr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4468905" y="304800"/>
            <a:ext cx="3975847" cy="56388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47918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50000">
                  <a:schemeClr val="bg2">
                    <a:alpha val="2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  <a:scene3d>
              <a:camera prst="orthographicFront"/>
              <a:lightRig rig="morning" dir="t"/>
            </a:scene3d>
            <a:sp3d>
              <a:bevelT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6710082"/>
              <a:ext cx="9144000" cy="147918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50000">
                  <a:schemeClr val="bg2">
                    <a:alpha val="2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  <a:scene3d>
              <a:camera prst="orthographicFront"/>
              <a:lightRig rig="morning" dir="t"/>
            </a:scene3d>
            <a:sp3d>
              <a:bevelT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 rot="16200000" flipV="1">
              <a:off x="5641041" y="3355041"/>
              <a:ext cx="6858000" cy="147918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50000">
                  <a:schemeClr val="bg2">
                    <a:alpha val="2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  <a:scene3d>
              <a:camera prst="orthographicFront"/>
              <a:lightRig rig="morning" dir="t"/>
            </a:scene3d>
            <a:sp3d>
              <a:bevelT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 rot="5400000" flipH="1" flipV="1">
              <a:off x="-3355041" y="3355041"/>
              <a:ext cx="6858000" cy="147918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50000">
                  <a:schemeClr val="bg2">
                    <a:alpha val="2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  <a:scene3d>
              <a:camera prst="orthographicFront"/>
              <a:lightRig rig="morning" dir="t"/>
            </a:scene3d>
            <a:sp3d>
              <a:bevelT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040" y="228600"/>
            <a:ext cx="850392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balanced" dir="t"/>
            </a:scene3d>
            <a:sp3d>
              <a:extrusionClr>
                <a:schemeClr val="tx1">
                  <a:lumMod val="75000"/>
                </a:schemeClr>
              </a:extrusionClr>
            </a:sp3d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905001"/>
            <a:ext cx="73152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44235"/>
            <a:ext cx="21336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algn="l" eaLnBrk="1" latinLnBrk="0" hangingPunct="1"/>
            <a:fld id="{48D92626-37D2-4832-BF7A-BC283494A20D}" type="datetimeFigureOut">
              <a:rPr lang="en-US" smtClean="0"/>
              <a:pPr algn="l" eaLnBrk="1" latinLnBrk="0" hangingPunct="1"/>
              <a:t>8/27/2012</a:t>
            </a:fld>
            <a:endParaRPr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44235"/>
            <a:ext cx="28956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pPr algn="r" eaLnBrk="1" latinLnBrk="0" hangingPunct="1"/>
            <a:endParaRPr kumimoji="0"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44235"/>
            <a:ext cx="21336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algn="r" eaLnBrk="1" latinLnBrk="0" hangingPunct="1"/>
            <a:fld id="{8C592886-E571-45D5-8B56-343DC94F8FA6}" type="slidenum">
              <a:rPr kumimoji="0" lang="en-US" smtClean="0"/>
              <a:pPr algn="r" eaLnBrk="1" latinLnBrk="0" hangingPunct="1"/>
              <a:t>‹#›</a:t>
            </a:fld>
            <a:endParaRPr kumimoji="0" lang="en-US" sz="1600" b="1" dirty="0">
              <a:solidFill>
                <a:schemeClr val="tx2">
                  <a:shade val="90000"/>
                </a:schemeClr>
              </a:solidFill>
              <a:effectLst/>
            </a:endParaRPr>
          </a:p>
        </p:txBody>
      </p:sp>
      <p:grpSp>
        <p:nvGrpSpPr>
          <p:cNvPr id="7" name="Group 1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47918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50000">
                  <a:schemeClr val="bg2">
                    <a:alpha val="2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  <a:scene3d>
              <a:camera prst="orthographicFront"/>
              <a:lightRig rig="morning" dir="t"/>
            </a:scene3d>
            <a:sp3d>
              <a:bevelT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6710082"/>
              <a:ext cx="9144000" cy="147918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50000">
                  <a:schemeClr val="bg2">
                    <a:alpha val="2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  <a:scene3d>
              <a:camera prst="orthographicFront"/>
              <a:lightRig rig="morning" dir="t"/>
            </a:scene3d>
            <a:sp3d>
              <a:bevelT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 rot="16200000" flipV="1">
              <a:off x="5641041" y="3355041"/>
              <a:ext cx="6858000" cy="147918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50000">
                  <a:schemeClr val="bg2">
                    <a:alpha val="2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  <a:scene3d>
              <a:camera prst="orthographicFront"/>
              <a:lightRig rig="morning" dir="t"/>
            </a:scene3d>
            <a:sp3d>
              <a:bevelT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 rot="5400000" flipH="1" flipV="1">
              <a:off x="-3355041" y="3355041"/>
              <a:ext cx="6858000" cy="147918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50000">
                  <a:schemeClr val="bg2">
                    <a:alpha val="2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63500"/>
            </a:effectLst>
            <a:scene3d>
              <a:camera prst="orthographicFront"/>
              <a:lightRig rig="morning" dir="t"/>
            </a:scene3d>
            <a:sp3d>
              <a:bevelT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08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250" normalizeH="0" baseline="0">
          <a:ln>
            <a:noFill/>
          </a:ln>
          <a:gradFill>
            <a:gsLst>
              <a:gs pos="0">
                <a:schemeClr val="tx1">
                  <a:lumMod val="85000"/>
                </a:schemeClr>
              </a:gs>
              <a:gs pos="100000">
                <a:schemeClr val="tx1"/>
              </a:gs>
            </a:gsLst>
            <a:lin ang="5400000" scaled="0"/>
          </a:gradFill>
          <a:effectLst>
            <a:outerShdw blurRad="50800" dist="101600" dir="30000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200"/>
        </a:spcBef>
        <a:buFont typeface="Wingdings" pitchFamily="2" charset="2"/>
        <a:buChar char=""/>
        <a:defRPr sz="2000" kern="1200">
          <a:ln>
            <a:noFill/>
          </a:ln>
          <a:gradFill>
            <a:gsLst>
              <a:gs pos="0">
                <a:schemeClr val="tx1">
                  <a:lumMod val="85000"/>
                </a:schemeClr>
              </a:gs>
              <a:gs pos="50000">
                <a:schemeClr val="tx1"/>
              </a:gs>
            </a:gsLst>
            <a:lin ang="5400000" scaled="0"/>
          </a:gradFill>
          <a:effectLst>
            <a:outerShdw blurRad="50800" dist="50800" dir="3000000" algn="ctr" rotWithShape="0">
              <a:prstClr val="black">
                <a:alpha val="40000"/>
              </a:prstClr>
            </a:outerShdw>
          </a:effectLst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1200"/>
        </a:spcBef>
        <a:buClr>
          <a:schemeClr val="tx1">
            <a:lumMod val="75000"/>
          </a:schemeClr>
        </a:buClr>
        <a:buFont typeface="Wingdings" pitchFamily="2" charset="2"/>
        <a:buChar char=""/>
        <a:defRPr sz="1800" kern="1200">
          <a:ln>
            <a:noFill/>
          </a:ln>
          <a:gradFill>
            <a:gsLst>
              <a:gs pos="0">
                <a:schemeClr val="tx1">
                  <a:lumMod val="85000"/>
                </a:schemeClr>
              </a:gs>
              <a:gs pos="50000">
                <a:schemeClr val="tx1"/>
              </a:gs>
            </a:gsLst>
            <a:lin ang="5400000" scaled="0"/>
          </a:gradFill>
          <a:effectLst>
            <a:outerShdw blurRad="50800" dist="50800" dir="3000000" algn="ctr" rotWithShape="0">
              <a:prstClr val="black">
                <a:alpha val="40000"/>
              </a:prstClr>
            </a:outerShdw>
          </a:effectLst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1200"/>
        </a:spcBef>
        <a:buFont typeface="Wingdings" pitchFamily="2" charset="2"/>
        <a:buChar char=""/>
        <a:defRPr sz="1600" kern="1200">
          <a:ln>
            <a:noFill/>
          </a:ln>
          <a:gradFill>
            <a:gsLst>
              <a:gs pos="0">
                <a:schemeClr val="tx1">
                  <a:lumMod val="85000"/>
                </a:schemeClr>
              </a:gs>
              <a:gs pos="50000">
                <a:schemeClr val="tx1"/>
              </a:gs>
            </a:gsLst>
            <a:lin ang="5400000" scaled="0"/>
          </a:gradFill>
          <a:effectLst>
            <a:outerShdw blurRad="50800" dist="50800" dir="3000000" algn="ctr" rotWithShape="0">
              <a:prstClr val="black">
                <a:alpha val="40000"/>
              </a:prstClr>
            </a:outerShdw>
          </a:effectLst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1200"/>
        </a:spcBef>
        <a:buClr>
          <a:schemeClr val="tx1">
            <a:lumMod val="75000"/>
          </a:schemeClr>
        </a:buClr>
        <a:buFont typeface="Wingdings" pitchFamily="2" charset="2"/>
        <a:buChar char=""/>
        <a:defRPr sz="1600" kern="1200">
          <a:ln>
            <a:noFill/>
          </a:ln>
          <a:gradFill>
            <a:gsLst>
              <a:gs pos="0">
                <a:schemeClr val="tx1">
                  <a:lumMod val="85000"/>
                </a:schemeClr>
              </a:gs>
              <a:gs pos="50000">
                <a:schemeClr val="tx1"/>
              </a:gs>
            </a:gsLst>
            <a:lin ang="5400000" scaled="0"/>
          </a:gradFill>
          <a:effectLst>
            <a:outerShdw blurRad="50800" dist="50800" dir="3000000" algn="ctr" rotWithShape="0">
              <a:prstClr val="black">
                <a:alpha val="40000"/>
              </a:prstClr>
            </a:outerShdw>
          </a:effectLst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1200"/>
        </a:spcBef>
        <a:buFont typeface="Wingdings" pitchFamily="2" charset="2"/>
        <a:buChar char=""/>
        <a:defRPr sz="1600" kern="1200">
          <a:ln>
            <a:noFill/>
          </a:ln>
          <a:gradFill>
            <a:gsLst>
              <a:gs pos="0">
                <a:schemeClr val="tx1">
                  <a:lumMod val="85000"/>
                </a:schemeClr>
              </a:gs>
              <a:gs pos="50000">
                <a:schemeClr val="tx1"/>
              </a:gs>
            </a:gsLst>
            <a:lin ang="5400000" scaled="0"/>
          </a:gradFill>
          <a:effectLst>
            <a:outerShdw blurRad="50800" dist="50800" dir="3000000" algn="ctr" rotWithShape="0">
              <a:prstClr val="black">
                <a:alpha val="40000"/>
              </a:prstClr>
            </a:outerShdw>
          </a:effectLst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1200"/>
        </a:spcBef>
        <a:buClr>
          <a:schemeClr val="tx1">
            <a:lumMod val="75000"/>
          </a:schemeClr>
        </a:buClr>
        <a:buFont typeface="Wingdings" pitchFamily="2" charset="2"/>
        <a:buChar char=""/>
        <a:defRPr sz="1600" kern="1200">
          <a:ln>
            <a:noFill/>
          </a:ln>
          <a:gradFill>
            <a:gsLst>
              <a:gs pos="0">
                <a:schemeClr val="tx1">
                  <a:lumMod val="85000"/>
                </a:schemeClr>
              </a:gs>
              <a:gs pos="50000">
                <a:schemeClr val="tx1"/>
              </a:gs>
            </a:gsLst>
            <a:lin ang="5400000" scaled="0"/>
          </a:gradFill>
          <a:effectLst>
            <a:outerShdw blurRad="50800" dist="50800" dir="3000000" algn="ctr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1200"/>
        </a:spcBef>
        <a:buFont typeface="Wingdings" pitchFamily="2" charset="2"/>
        <a:buChar char=""/>
        <a:defRPr sz="1600" kern="1200">
          <a:ln>
            <a:noFill/>
          </a:ln>
          <a:gradFill>
            <a:gsLst>
              <a:gs pos="0">
                <a:schemeClr val="tx1">
                  <a:lumMod val="85000"/>
                </a:schemeClr>
              </a:gs>
              <a:gs pos="50000">
                <a:schemeClr val="tx1"/>
              </a:gs>
            </a:gsLst>
            <a:lin ang="5400000" scaled="0"/>
          </a:gradFill>
          <a:effectLst>
            <a:outerShdw blurRad="50800" dist="50800" dir="3000000" algn="ctr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1200"/>
        </a:spcBef>
        <a:buClr>
          <a:schemeClr val="tx1">
            <a:lumMod val="75000"/>
          </a:schemeClr>
        </a:buClr>
        <a:buFont typeface="Wingdings" pitchFamily="2" charset="2"/>
        <a:buChar char=""/>
        <a:defRPr sz="1600" kern="1200">
          <a:ln>
            <a:noFill/>
          </a:ln>
          <a:gradFill>
            <a:gsLst>
              <a:gs pos="0">
                <a:schemeClr val="tx1">
                  <a:lumMod val="85000"/>
                </a:schemeClr>
              </a:gs>
              <a:gs pos="50000">
                <a:schemeClr val="tx1"/>
              </a:gs>
            </a:gsLst>
            <a:lin ang="5400000" scaled="0"/>
          </a:gradFill>
          <a:effectLst>
            <a:outerShdw blurRad="50800" dist="50800" dir="3000000" algn="ctr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1200"/>
        </a:spcBef>
        <a:buFont typeface="Wingdings" pitchFamily="2" charset="2"/>
        <a:buChar char=""/>
        <a:defRPr sz="1600" kern="1200">
          <a:ln>
            <a:noFill/>
          </a:ln>
          <a:gradFill>
            <a:gsLst>
              <a:gs pos="0">
                <a:schemeClr val="tx1">
                  <a:lumMod val="85000"/>
                </a:schemeClr>
              </a:gs>
              <a:gs pos="50000">
                <a:schemeClr val="tx1"/>
              </a:gs>
            </a:gsLst>
            <a:lin ang="5400000" scaled="0"/>
          </a:gradFill>
          <a:effectLst>
            <a:outerShdw blurRad="50800" dist="50800" dir="3000000" algn="ctr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9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/>
              <a:t>Statistical Shape Analysis</a:t>
            </a:r>
            <a:endParaRPr lang="en-US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Applications in orthopedics, and more…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latin typeface="+mj-lt"/>
              </a:rPr>
              <a:t>* Images: Cates J, “Shape </a:t>
            </a:r>
            <a:r>
              <a:rPr lang="en-US" sz="1100" dirty="0" err="1" smtClean="0">
                <a:latin typeface="+mj-lt"/>
              </a:rPr>
              <a:t>Modelling</a:t>
            </a:r>
            <a:r>
              <a:rPr lang="en-US" sz="1100" dirty="0" smtClean="0">
                <a:latin typeface="+mj-lt"/>
              </a:rPr>
              <a:t> and Analysis with Entropy based Particle Systems,”  PhD Thesis, University of Utah</a:t>
            </a:r>
            <a:endParaRPr lang="en-US" sz="11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Mouse Model of Osteochondroma</a:t>
            </a:r>
            <a:br>
              <a:rPr lang="en-US" dirty="0" smtClean="0"/>
            </a:br>
            <a:r>
              <a:rPr lang="en-US" sz="1800" dirty="0" smtClean="0"/>
              <a:t>Dr. Kevin Jones, M.D., clinicians @ Huntsman Cancer Institute</a:t>
            </a:r>
            <a:br>
              <a:rPr lang="en-US" sz="1800" dirty="0" smtClean="0"/>
            </a:br>
            <a:r>
              <a:rPr lang="en-US" sz="1300" dirty="0" smtClean="0"/>
              <a:t>Department of Orthopedics and Huntsman Cancer Institute, University of Utah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14478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Individuals with multiple </a:t>
            </a:r>
            <a:r>
              <a:rPr lang="en-US" dirty="0" err="1" smtClean="0"/>
              <a:t>osteochondromas</a:t>
            </a:r>
            <a:r>
              <a:rPr lang="en-US" dirty="0" smtClean="0"/>
              <a:t> (MO) demonstrate  shortened long bones. Possible reason: steal phenomenon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Segmented bones (femur, </a:t>
            </a:r>
            <a:r>
              <a:rPr lang="en-US" dirty="0" err="1" smtClean="0"/>
              <a:t>tibia+fibula</a:t>
            </a:r>
            <a:r>
              <a:rPr lang="en-US" dirty="0" smtClean="0"/>
              <a:t>) from mice, genetically altered to inflict </a:t>
            </a:r>
            <a:r>
              <a:rPr lang="en-US" dirty="0" err="1" smtClean="0"/>
              <a:t>osteochondroma</a:t>
            </a:r>
            <a:r>
              <a:rPr lang="en-US" dirty="0" smtClean="0"/>
              <a:t> at various stages in time</a:t>
            </a:r>
            <a:endParaRPr lang="en-US" sz="1400" i="1" dirty="0" smtClean="0"/>
          </a:p>
        </p:txBody>
      </p:sp>
      <p:pic>
        <p:nvPicPr>
          <p:cNvPr id="1026" name="Picture 2" descr="D:\Feb25Posters\jones\images\MO pre l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107606"/>
            <a:ext cx="2279890" cy="2776389"/>
          </a:xfrm>
          <a:prstGeom prst="rect">
            <a:avLst/>
          </a:prstGeom>
          <a:noFill/>
        </p:spPr>
      </p:pic>
      <p:pic>
        <p:nvPicPr>
          <p:cNvPr id="1027" name="Picture 3" descr="D:\Feb25Posters\jones\images\osteochondromas07.98.24  12.5X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1902" y="3124200"/>
            <a:ext cx="2443890" cy="2743200"/>
          </a:xfrm>
          <a:prstGeom prst="rect">
            <a:avLst/>
          </a:prstGeom>
          <a:noFill/>
        </p:spPr>
      </p:pic>
      <p:pic>
        <p:nvPicPr>
          <p:cNvPr id="1028" name="Picture 4" descr="D:\Feb25Posters\jones\images\snapshot10.png"/>
          <p:cNvPicPr>
            <a:picLocks noChangeAspect="1" noChangeArrowheads="1"/>
          </p:cNvPicPr>
          <p:nvPr/>
        </p:nvPicPr>
        <p:blipFill>
          <a:blip r:embed="rId5" cstate="print"/>
          <a:srcRect l="23333" t="6337" r="23333" b="3911"/>
          <a:stretch>
            <a:fillRect/>
          </a:stretch>
        </p:blipFill>
        <p:spPr bwMode="auto">
          <a:xfrm>
            <a:off x="6075405" y="2971800"/>
            <a:ext cx="2636108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" y="6189077"/>
            <a:ext cx="2362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j-lt"/>
              </a:rPr>
              <a:t>MO in human bone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6019800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j-lt"/>
              </a:rPr>
              <a:t>Histopathology image of MO in mice bone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0" y="6019800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j-lt"/>
              </a:rPr>
              <a:t>Segmented femur and </a:t>
            </a:r>
            <a:r>
              <a:rPr lang="en-US" sz="1100" dirty="0" err="1" smtClean="0">
                <a:latin typeface="+mj-lt"/>
              </a:rPr>
              <a:t>tibia+fibula</a:t>
            </a:r>
            <a:r>
              <a:rPr lang="en-US" sz="1100" dirty="0" smtClean="0">
                <a:latin typeface="+mj-lt"/>
              </a:rPr>
              <a:t> used in study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Mouse Model of Osteochondroma</a:t>
            </a:r>
            <a:br>
              <a:rPr lang="en-US" dirty="0" smtClean="0"/>
            </a:br>
            <a:r>
              <a:rPr lang="en-US" sz="1800" dirty="0" smtClean="0"/>
              <a:t>Dr. Kevin Jones, M.D., clinicians @ Huntsman Cancer Institute</a:t>
            </a:r>
            <a:br>
              <a:rPr lang="en-US" sz="1800" dirty="0" smtClean="0"/>
            </a:br>
            <a:r>
              <a:rPr lang="en-US" sz="1300" dirty="0" smtClean="0"/>
              <a:t>Department of Orthopedics and Huntsman Cancer Institute, University of Utah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21336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Statistically significant group differences (individual </a:t>
            </a:r>
            <a:r>
              <a:rPr lang="en-US" i="1" dirty="0" smtClean="0"/>
              <a:t>p-values</a:t>
            </a:r>
            <a:r>
              <a:rPr lang="en-US" dirty="0" smtClean="0"/>
              <a:t> &lt; 0.01)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Correlation with length evident visually in the group means</a:t>
            </a:r>
          </a:p>
          <a:p>
            <a:pPr>
              <a:spcBef>
                <a:spcPts val="600"/>
              </a:spcBef>
              <a:buNone/>
            </a:pPr>
            <a:endParaRPr lang="en-US" dirty="0" smtClean="0"/>
          </a:p>
          <a:p>
            <a:pPr algn="r">
              <a:spcBef>
                <a:spcPts val="600"/>
              </a:spcBef>
              <a:buNone/>
            </a:pPr>
            <a:r>
              <a:rPr lang="en-US" sz="1600" i="1" dirty="0" smtClean="0"/>
              <a:t>Next step: Directional analysis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3962400"/>
            <a:ext cx="4114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j-lt"/>
              </a:rPr>
              <a:t>Fig: Group mean differences  for femur</a:t>
            </a:r>
          </a:p>
        </p:txBody>
      </p:sp>
      <p:pic>
        <p:nvPicPr>
          <p:cNvPr id="3076" name="Picture 4" descr="E:\documentation\EABUpdates2012\images\MiceFemurMeanDif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90199"/>
            <a:ext cx="4114800" cy="2293144"/>
          </a:xfrm>
          <a:prstGeom prst="rect">
            <a:avLst/>
          </a:prstGeom>
          <a:noFill/>
        </p:spPr>
      </p:pic>
      <p:pic>
        <p:nvPicPr>
          <p:cNvPr id="3077" name="Picture 5" descr="E:\documentation\EABUpdates2012\images\MiceTibiaMeanDif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9163" y="1371600"/>
            <a:ext cx="4029075" cy="251174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686300" y="3962400"/>
            <a:ext cx="4114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j-lt"/>
              </a:rPr>
              <a:t>Fig: Group mean differences  for </a:t>
            </a:r>
            <a:r>
              <a:rPr lang="en-US" sz="1100" dirty="0" err="1" smtClean="0">
                <a:latin typeface="+mj-lt"/>
              </a:rPr>
              <a:t>tibia+fibula</a:t>
            </a:r>
            <a:endParaRPr lang="en-US" sz="1100" dirty="0" smtClean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2200" y="411480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100" dirty="0" smtClean="0">
                <a:latin typeface="+mj-lt"/>
              </a:rPr>
              <a:t>Color code: expansion (blue) or contraction (yellow) </a:t>
            </a:r>
            <a:r>
              <a:rPr lang="en-US" sz="1100" dirty="0" err="1" smtClean="0">
                <a:latin typeface="+mj-lt"/>
              </a:rPr>
              <a:t>w.r.t</a:t>
            </a:r>
            <a:r>
              <a:rPr lang="en-US" sz="1100" dirty="0" smtClean="0">
                <a:latin typeface="+mj-lt"/>
              </a:rPr>
              <a:t> normal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Mouse Model of Osteochondroma</a:t>
            </a:r>
            <a:br>
              <a:rPr lang="en-US" dirty="0" smtClean="0"/>
            </a:br>
            <a:r>
              <a:rPr lang="en-US" sz="1800" dirty="0" smtClean="0"/>
              <a:t>Dr. Kevin Jones, M.D., clinicians @ Huntsman Cancer Institute</a:t>
            </a:r>
            <a:br>
              <a:rPr lang="en-US" sz="1800" dirty="0" smtClean="0"/>
            </a:br>
            <a:r>
              <a:rPr lang="en-US" sz="1300" dirty="0" smtClean="0"/>
              <a:t>Department of Orthopedics and Huntsman Cancer Institute, University of Utah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9812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cs typeface="Arial" pitchFamily="34" charset="0"/>
              </a:rPr>
              <a:t>Gives visual indication of the steal phenomenon, with:</a:t>
            </a:r>
          </a:p>
          <a:p>
            <a:pPr marL="465138" lvl="1">
              <a:spcBef>
                <a:spcPts val="600"/>
              </a:spcBef>
            </a:pPr>
            <a:r>
              <a:rPr lang="en-US" dirty="0" smtClean="0">
                <a:cs typeface="Arial" pitchFamily="34" charset="0"/>
              </a:rPr>
              <a:t>Tangential deformation  in most areas of the mean shape, leading to shortening in length</a:t>
            </a:r>
          </a:p>
          <a:p>
            <a:pPr marL="465138" lvl="1">
              <a:spcBef>
                <a:spcPts val="600"/>
              </a:spcBef>
            </a:pPr>
            <a:r>
              <a:rPr lang="en-US" dirty="0" smtClean="0">
                <a:cs typeface="Arial" pitchFamily="34" charset="0"/>
              </a:rPr>
              <a:t>Orthogonal deformation near “bumps”, leading to local increase in girth</a:t>
            </a:r>
          </a:p>
          <a:p>
            <a:pPr algn="r">
              <a:spcBef>
                <a:spcPts val="600"/>
              </a:spcBef>
              <a:buNone/>
            </a:pPr>
            <a:endParaRPr lang="en-US" sz="1600" i="1" dirty="0" smtClean="0">
              <a:cs typeface="Arial" pitchFamily="34" charset="0"/>
            </a:endParaRPr>
          </a:p>
          <a:p>
            <a:pPr algn="r">
              <a:spcBef>
                <a:spcPts val="600"/>
              </a:spcBef>
              <a:buNone/>
            </a:pPr>
            <a:endParaRPr lang="en-US" sz="1600" i="1" dirty="0" smtClean="0">
              <a:cs typeface="Arial" pitchFamily="34" charset="0"/>
            </a:endParaRPr>
          </a:p>
          <a:p>
            <a:pPr algn="r">
              <a:spcBef>
                <a:spcPts val="600"/>
              </a:spcBef>
              <a:buNone/>
            </a:pPr>
            <a:r>
              <a:rPr lang="en-US" sz="1600" i="1" dirty="0" smtClean="0"/>
              <a:t>Next step: Quantifying differences for individual subjects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4386590"/>
            <a:ext cx="4267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j-lt"/>
              </a:rPr>
              <a:t>Fig: Directional analysis for femur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6300" y="4386590"/>
            <a:ext cx="4114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j-lt"/>
              </a:rPr>
              <a:t>Fig: </a:t>
            </a:r>
            <a:r>
              <a:rPr lang="en-US" sz="1100" dirty="0" smtClean="0">
                <a:solidFill>
                  <a:prstClr val="white"/>
                </a:solidFill>
                <a:latin typeface="Candara"/>
              </a:rPr>
              <a:t>Directional analysis for </a:t>
            </a:r>
            <a:r>
              <a:rPr lang="en-US" sz="1100" dirty="0" err="1" smtClean="0">
                <a:latin typeface="+mj-lt"/>
              </a:rPr>
              <a:t>tibia+fibula</a:t>
            </a:r>
            <a:endParaRPr lang="en-US" sz="1100" dirty="0" smtClean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0" y="45389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100" dirty="0" smtClean="0">
                <a:latin typeface="+mj-lt"/>
              </a:rPr>
              <a:t>Arrows show local deformation from mean-normal to mean-mutant shape</a:t>
            </a:r>
          </a:p>
        </p:txBody>
      </p:sp>
      <p:pic>
        <p:nvPicPr>
          <p:cNvPr id="4101" name="Picture 5" descr="E:\documentation\EABUpdates2012\images\MiceFemurDirA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90990"/>
            <a:ext cx="4299109" cy="2880360"/>
          </a:xfrm>
          <a:prstGeom prst="rect">
            <a:avLst/>
          </a:prstGeom>
          <a:noFill/>
        </p:spPr>
      </p:pic>
      <p:pic>
        <p:nvPicPr>
          <p:cNvPr id="4102" name="Picture 6" descr="E:\documentation\EABUpdates2012\images\MiceTibiaDirA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4386" y="1490990"/>
            <a:ext cx="4273391" cy="2867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baseline="30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ShapeWorks</a:t>
            </a:r>
            <a:r>
              <a:rPr lang="en-US" dirty="0" smtClean="0"/>
              <a:t> Pipeline</a:t>
            </a:r>
            <a:br>
              <a:rPr lang="en-US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320752"/>
            <a:ext cx="2590800" cy="685800"/>
          </a:xfrm>
        </p:spPr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</p:nvPr>
        </p:nvGraphicFramePr>
        <p:xfrm>
          <a:off x="2971800" y="1066800"/>
          <a:ext cx="5105399" cy="53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6400"/>
                <a:gridCol w="1828800"/>
                <a:gridCol w="1600199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Input Segmentation</a:t>
                      </a:r>
                      <a:r>
                        <a:rPr lang="en-US" sz="1400" baseline="30000" dirty="0" smtClean="0">
                          <a:latin typeface="+mj-lt"/>
                        </a:rPr>
                        <a:t>*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Distance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Transform</a:t>
                      </a:r>
                      <a:r>
                        <a:rPr lang="en-US" sz="1400" baseline="30000" dirty="0" smtClean="0">
                          <a:latin typeface="+mj-lt"/>
                        </a:rPr>
                        <a:t>*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j-lt"/>
                        </a:rPr>
                        <a:t>Antialiased</a:t>
                      </a:r>
                      <a:endParaRPr lang="en-US" sz="14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Surface</a:t>
                      </a:r>
                      <a:r>
                        <a:rPr lang="en-US" sz="1400" baseline="30000" dirty="0" smtClean="0">
                          <a:latin typeface="+mj-lt"/>
                        </a:rPr>
                        <a:t>*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" y="5202892"/>
            <a:ext cx="2590800" cy="685800"/>
          </a:xfrm>
        </p:spPr>
        <p:txBody>
          <a:bodyPr/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  <p:graphicFrame>
        <p:nvGraphicFramePr>
          <p:cNvPr id="27" name="Content Placeholder 16"/>
          <p:cNvGraphicFramePr>
            <a:graphicFrameLocks noGrp="1"/>
          </p:cNvGraphicFramePr>
          <p:nvPr>
            <p:ph sz="quarter" idx="4"/>
          </p:nvPr>
        </p:nvGraphicFramePr>
        <p:xfrm>
          <a:off x="2285999" y="4648200"/>
          <a:ext cx="6324602" cy="5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1"/>
                <a:gridCol w="1524000"/>
                <a:gridCol w="236220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Modes of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Variation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Group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Differences</a:t>
                      </a:r>
                      <a:r>
                        <a:rPr lang="en-US" sz="1400" baseline="30000" dirty="0" smtClean="0">
                          <a:latin typeface="+mj-lt"/>
                        </a:rPr>
                        <a:t>*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Regression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Shape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457200" y="1600200"/>
            <a:ext cx="2590800" cy="685800"/>
          </a:xfrm>
        </p:spPr>
        <p:txBody>
          <a:bodyPr/>
          <a:lstStyle/>
          <a:p>
            <a:r>
              <a:rPr lang="en-US" dirty="0" smtClean="0"/>
              <a:t>Preprocessing</a:t>
            </a:r>
            <a:endParaRPr lang="en-US" dirty="0"/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sz="half" idx="14"/>
          </p:nvPr>
        </p:nvGraphicFramePr>
        <p:xfrm>
          <a:off x="2971800" y="2819400"/>
          <a:ext cx="5257800" cy="5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6400"/>
                <a:gridCol w="1676400"/>
                <a:gridCol w="1905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Entropy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Minimization</a:t>
                      </a:r>
                      <a:r>
                        <a:rPr lang="en-US" sz="1400" baseline="30000" dirty="0" smtClean="0">
                          <a:latin typeface="+mj-lt"/>
                        </a:rPr>
                        <a:t>*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Open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Surfaces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Linear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Regression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C:\Users\manasi\Documents\EABPresentation\inSegSli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600199"/>
            <a:ext cx="457200" cy="1100418"/>
          </a:xfrm>
          <a:prstGeom prst="rect">
            <a:avLst/>
          </a:prstGeom>
          <a:noFill/>
        </p:spPr>
      </p:pic>
      <p:pic>
        <p:nvPicPr>
          <p:cNvPr id="3075" name="Picture 3" descr="C:\Users\manasi\Documents\EABPresentation\distTran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4979" y="1601768"/>
            <a:ext cx="486221" cy="1097280"/>
          </a:xfrm>
          <a:prstGeom prst="rect">
            <a:avLst/>
          </a:prstGeom>
          <a:noFill/>
        </p:spPr>
      </p:pic>
      <p:pic>
        <p:nvPicPr>
          <p:cNvPr id="3076" name="Picture 4" descr="C:\Users\manasi\Documents\EABPresentation\inSur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4281" y="1601768"/>
            <a:ext cx="481839" cy="1097280"/>
          </a:xfrm>
          <a:prstGeom prst="rect">
            <a:avLst/>
          </a:prstGeom>
          <a:noFill/>
        </p:spPr>
      </p:pic>
      <p:pic>
        <p:nvPicPr>
          <p:cNvPr id="3077" name="Picture 5" descr="C:\Users\manasi\Documents\EABPresentation\openSur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4630" y="3331464"/>
            <a:ext cx="1131370" cy="1078992"/>
          </a:xfrm>
          <a:prstGeom prst="rect">
            <a:avLst/>
          </a:prstGeom>
          <a:noFill/>
        </p:spPr>
      </p:pic>
      <p:pic>
        <p:nvPicPr>
          <p:cNvPr id="3078" name="Picture 6" descr="C:\Users\manasi\Documents\EABPresentation\reg_cycl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3329748"/>
            <a:ext cx="1371600" cy="1082424"/>
          </a:xfrm>
          <a:prstGeom prst="rect">
            <a:avLst/>
          </a:prstGeom>
          <a:noFill/>
        </p:spPr>
      </p:pic>
      <p:cxnSp>
        <p:nvCxnSpPr>
          <p:cNvPr id="21" name="Straight Connector 20"/>
          <p:cNvCxnSpPr/>
          <p:nvPr/>
        </p:nvCxnSpPr>
        <p:spPr>
          <a:xfrm rot="10800000">
            <a:off x="457200" y="2819399"/>
            <a:ext cx="82296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 descr="C:\Users\manasi\Documents\EABPresentation\regShap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5219700"/>
            <a:ext cx="2337234" cy="1066800"/>
          </a:xfrm>
          <a:prstGeom prst="rect">
            <a:avLst/>
          </a:prstGeom>
          <a:noFill/>
        </p:spPr>
      </p:pic>
      <p:pic>
        <p:nvPicPr>
          <p:cNvPr id="3080" name="Picture 8" descr="C:\Users\manasi\Documents\EABPresentation\gm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6800" y="5319383"/>
            <a:ext cx="1265414" cy="867434"/>
          </a:xfrm>
          <a:prstGeom prst="rect">
            <a:avLst/>
          </a:prstGeom>
          <a:noFill/>
        </p:spPr>
      </p:pic>
      <p:pic>
        <p:nvPicPr>
          <p:cNvPr id="3081" name="Picture 9" descr="C:\Users\manasi\Documents\EABPresentation\varModes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2200" y="5143500"/>
            <a:ext cx="2298142" cy="1219200"/>
          </a:xfrm>
          <a:prstGeom prst="rect">
            <a:avLst/>
          </a:prstGeom>
          <a:noFill/>
        </p:spPr>
      </p:pic>
      <p:pic>
        <p:nvPicPr>
          <p:cNvPr id="3082" name="Picture 10" descr="C:\Users\manasi\Documents\EABPresentation\minEntropy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0401" y="3322320"/>
            <a:ext cx="1355121" cy="1097280"/>
          </a:xfrm>
          <a:prstGeom prst="rect">
            <a:avLst/>
          </a:prstGeom>
          <a:noFill/>
        </p:spPr>
      </p:pic>
      <p:cxnSp>
        <p:nvCxnSpPr>
          <p:cNvPr id="23" name="Straight Connector 22"/>
          <p:cNvCxnSpPr/>
          <p:nvPr/>
        </p:nvCxnSpPr>
        <p:spPr>
          <a:xfrm rot="10800000">
            <a:off x="457200" y="4572000"/>
            <a:ext cx="82296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999" y="3148013"/>
            <a:ext cx="7180263" cy="111918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Questions ?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20040" y="228600"/>
            <a:ext cx="850392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25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101600" dir="30000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Study of ‘Shape’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25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101600" dir="30000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What questions can it answer ?</a:t>
            </a:r>
            <a:r>
              <a:rPr lang="en-US" sz="2400" spc="250" baseline="3000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101600" dir="30000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*</a:t>
            </a:r>
            <a:r>
              <a:rPr lang="en-US" sz="2400" spc="25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101600" dir="30000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25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101600" dir="30000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25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101600" dir="30000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0" i="0" u="none" strike="noStrike" kern="1200" cap="none" spc="250" normalizeH="0" baseline="0" noProof="0" dirty="0">
              <a:ln>
                <a:noFill/>
              </a:ln>
              <a:gradFill>
                <a:gsLst>
                  <a:gs pos="0">
                    <a:schemeClr val="tx1">
                      <a:lumMod val="85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effectLst>
                <a:outerShdw blurRad="50800" dist="101600" dir="30000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1447801"/>
            <a:ext cx="85344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Genetics</a:t>
            </a:r>
            <a:endParaRPr lang="en-US" sz="2000" dirty="0" smtClean="0">
              <a:gradFill>
                <a:gsLst>
                  <a:gs pos="0">
                    <a:schemeClr val="tx1">
                      <a:lumMod val="8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50800" dir="3000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en-US" sz="200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How does a gene mutation change skeletal development in mice?</a:t>
            </a:r>
          </a:p>
          <a:p>
            <a:endParaRPr lang="en-US" sz="2000" dirty="0" smtClean="0">
              <a:gradFill>
                <a:gsLst>
                  <a:gs pos="0">
                    <a:schemeClr val="tx1">
                      <a:lumMod val="8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50800" dir="3000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en-US" sz="240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Anthropology &amp; Evolutionary Biology</a:t>
            </a:r>
          </a:p>
          <a:p>
            <a:r>
              <a:rPr lang="en-US" sz="200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How does bone shape vary in a fossil record? </a:t>
            </a:r>
          </a:p>
          <a:p>
            <a:r>
              <a:rPr lang="en-US" sz="200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Is the shape of a given bone a good classifier for species?</a:t>
            </a:r>
          </a:p>
          <a:p>
            <a:endParaRPr lang="en-US" sz="2000" dirty="0" smtClean="0">
              <a:gradFill>
                <a:gsLst>
                  <a:gs pos="0">
                    <a:schemeClr val="tx1">
                      <a:lumMod val="8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50800" dir="3000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en-US" sz="2400" dirty="0" err="1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Neuroanatomy</a:t>
            </a:r>
            <a:endParaRPr lang="en-US" sz="2400" dirty="0" smtClean="0">
              <a:gradFill>
                <a:gsLst>
                  <a:gs pos="0">
                    <a:schemeClr val="tx1">
                      <a:lumMod val="8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50800" dir="3000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en-US" sz="200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Is there a difference in the shape of brain structures between schizophrenic and normal populations?</a:t>
            </a:r>
          </a:p>
          <a:p>
            <a:endParaRPr lang="en-US" sz="2000" dirty="0" smtClean="0">
              <a:gradFill>
                <a:gsLst>
                  <a:gs pos="0">
                    <a:schemeClr val="tx1">
                      <a:lumMod val="8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50800" dir="3000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en-US" sz="240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Biomechanics</a:t>
            </a:r>
          </a:p>
          <a:p>
            <a:r>
              <a:rPr lang="en-US" sz="200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What is the normal </a:t>
            </a:r>
            <a:r>
              <a:rPr lang="en-US" sz="2000" dirty="0" err="1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covariation</a:t>
            </a:r>
            <a:r>
              <a:rPr lang="en-US" sz="200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in shape of structures of the hip joint?</a:t>
            </a:r>
          </a:p>
          <a:p>
            <a:r>
              <a:rPr lang="en-US" sz="200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How does it change as a function of age?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0" y="62585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92D050"/>
                </a:soli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How do we choose the “same” points ??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38287"/>
            <a:ext cx="44958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237" y="4441825"/>
            <a:ext cx="4068763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4443412"/>
            <a:ext cx="45720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648200" y="1913642"/>
            <a:ext cx="4343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Given a collection of shapes, we can use a point based representation for each S</a:t>
            </a:r>
            <a:r>
              <a:rPr lang="en-US" sz="2400" i="1" baseline="-2500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0" y="352879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BUT…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0040" y="228600"/>
            <a:ext cx="850392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25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101600" dir="30000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Statistical Shape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25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101600" dir="30000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It’s all about representation…</a:t>
            </a:r>
            <a:r>
              <a:rPr kumimoji="0" lang="en-US" sz="4000" b="0" i="0" u="none" strike="noStrike" kern="1200" cap="none" spc="25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101600" dir="30000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25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>
                  <a:outerShdw blurRad="50800" dist="101600" dir="30000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0" i="0" u="none" strike="noStrike" kern="1200" cap="none" spc="250" normalizeH="0" baseline="0" noProof="0" dirty="0">
              <a:ln>
                <a:noFill/>
              </a:ln>
              <a:gradFill>
                <a:gsLst>
                  <a:gs pos="0">
                    <a:schemeClr val="tx1">
                      <a:lumMod val="85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effectLst>
                <a:outerShdw blurRad="50800" dist="101600" dir="30000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Correspondence Model</a:t>
            </a:r>
            <a:br>
              <a:rPr lang="en-US" dirty="0" smtClean="0"/>
            </a:br>
            <a:r>
              <a:rPr lang="en-US" sz="2400" dirty="0" smtClean="0"/>
              <a:t>Balancing accuracy vs. low variance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65238"/>
            <a:ext cx="3657600" cy="639762"/>
          </a:xfrm>
        </p:spPr>
        <p:txBody>
          <a:bodyPr/>
          <a:lstStyle/>
          <a:p>
            <a:pPr algn="ctr"/>
            <a:r>
              <a:rPr lang="en-US" dirty="0" smtClean="0"/>
              <a:t>Shape Representation</a:t>
            </a:r>
            <a:r>
              <a:rPr lang="en-US" baseline="30000" dirty="0" smtClean="0"/>
              <a:t>*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5257800"/>
            <a:ext cx="3657600" cy="99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Configuration Space (d-dim)</a:t>
            </a:r>
            <a:br>
              <a:rPr lang="en-US" dirty="0" smtClean="0"/>
            </a:br>
            <a:r>
              <a:rPr lang="en-US" dirty="0" smtClean="0"/>
              <a:t>S</a:t>
            </a:r>
            <a:r>
              <a:rPr lang="en-US" baseline="-25000" dirty="0" smtClean="0"/>
              <a:t>i</a:t>
            </a:r>
            <a:r>
              <a:rPr lang="en-US" dirty="0" smtClean="0"/>
              <a:t> </a:t>
            </a:r>
            <a:r>
              <a:rPr lang="en-US" dirty="0" smtClean="0">
                <a:sym typeface="Symbol" pitchFamily="18" charset="2"/>
              </a:rPr>
              <a:t>-&gt; (</a:t>
            </a:r>
            <a:r>
              <a:rPr lang="en-US" dirty="0" smtClean="0"/>
              <a:t>x</a:t>
            </a:r>
            <a:r>
              <a:rPr lang="en-US" baseline="-25000" dirty="0" smtClean="0"/>
              <a:t>i</a:t>
            </a:r>
            <a:r>
              <a:rPr lang="en-US" baseline="30000" dirty="0" smtClean="0"/>
              <a:t>1</a:t>
            </a:r>
            <a:r>
              <a:rPr lang="en-US" dirty="0" smtClean="0"/>
              <a:t> , …, x</a:t>
            </a:r>
            <a:r>
              <a:rPr lang="en-US" baseline="-25000" dirty="0" smtClean="0"/>
              <a:t>i</a:t>
            </a:r>
            <a:r>
              <a:rPr lang="en-US" baseline="30000" dirty="0" smtClean="0"/>
              <a:t>2M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 x</a:t>
            </a:r>
            <a:r>
              <a:rPr lang="en-US" baseline="-25000" dirty="0" smtClean="0"/>
              <a:t>i</a:t>
            </a:r>
            <a:r>
              <a:rPr lang="en-US" dirty="0" smtClean="0"/>
              <a:t>  -&gt; d-dimensional point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607" y="1265238"/>
            <a:ext cx="3581400" cy="639762"/>
          </a:xfrm>
        </p:spPr>
        <p:txBody>
          <a:bodyPr/>
          <a:lstStyle/>
          <a:p>
            <a:pPr algn="ctr"/>
            <a:r>
              <a:rPr lang="en-US" dirty="0" smtClean="0"/>
              <a:t>Shape Correspondence</a:t>
            </a:r>
            <a:r>
              <a:rPr lang="en-US" baseline="30000" dirty="0" smtClean="0"/>
              <a:t>*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607" y="5562600"/>
            <a:ext cx="3581400" cy="68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Shape Space (</a:t>
            </a:r>
            <a:r>
              <a:rPr lang="en-US" dirty="0" err="1" smtClean="0"/>
              <a:t>dM</a:t>
            </a:r>
            <a:r>
              <a:rPr lang="en-US" dirty="0" smtClean="0"/>
              <a:t>-dim):</a:t>
            </a:r>
            <a:br>
              <a:rPr lang="en-US" dirty="0" smtClean="0"/>
            </a:br>
            <a:r>
              <a:rPr lang="en-US" dirty="0" smtClean="0"/>
              <a:t> S</a:t>
            </a:r>
            <a:r>
              <a:rPr lang="en-US" baseline="-25000" dirty="0" smtClean="0"/>
              <a:t>i</a:t>
            </a:r>
            <a:r>
              <a:rPr lang="en-US" dirty="0" smtClean="0"/>
              <a:t>  -&gt; single point 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287" y="2712373"/>
            <a:ext cx="2450626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1348" y="1951038"/>
            <a:ext cx="3399918" cy="352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6334780"/>
            <a:ext cx="906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92D050"/>
                </a:soli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Trade off: accurate sampling vs. compact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03920" cy="1143000"/>
          </a:xfrm>
        </p:spPr>
        <p:txBody>
          <a:bodyPr/>
          <a:lstStyle/>
          <a:p>
            <a:r>
              <a:rPr lang="en-US" dirty="0" smtClean="0"/>
              <a:t>Correspondence Pipeline</a:t>
            </a:r>
            <a:r>
              <a:rPr lang="en-US" baseline="30000" dirty="0" smtClean="0"/>
              <a:t>*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8839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manasi\Documents\EABPresentation\inSegSlic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505200"/>
            <a:ext cx="1257300" cy="3026150"/>
          </a:xfrm>
          <a:prstGeom prst="rect">
            <a:avLst/>
          </a:prstGeom>
          <a:noFill/>
        </p:spPr>
      </p:pic>
      <p:pic>
        <p:nvPicPr>
          <p:cNvPr id="14" name="Picture 3" descr="C:\Users\manasi\Documents\EABPresentation\distTrans.pn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3200400" y="3505200"/>
            <a:ext cx="1337110" cy="3017520"/>
          </a:xfrm>
          <a:prstGeom prst="rect">
            <a:avLst/>
          </a:prstGeom>
          <a:noFill/>
        </p:spPr>
      </p:pic>
      <p:pic>
        <p:nvPicPr>
          <p:cNvPr id="15" name="Picture 4" descr="C:\Users\manasi\Documents\EABPresentation\inSur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3505200"/>
            <a:ext cx="1325060" cy="3017520"/>
          </a:xfrm>
          <a:prstGeom prst="rect">
            <a:avLst/>
          </a:prstGeom>
          <a:noFill/>
        </p:spPr>
      </p:pic>
      <p:pic>
        <p:nvPicPr>
          <p:cNvPr id="16" name="Picture 10" descr="C:\Users\manasi\Documents\EABPresentation\minEntrop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3505200"/>
            <a:ext cx="3726586" cy="3017520"/>
          </a:xfrm>
          <a:prstGeom prst="rect">
            <a:avLst/>
          </a:prstGeom>
          <a:noFill/>
        </p:spPr>
      </p:pic>
      <p:cxnSp>
        <p:nvCxnSpPr>
          <p:cNvPr id="18" name="Straight Arrow Connector 17"/>
          <p:cNvCxnSpPr/>
          <p:nvPr/>
        </p:nvCxnSpPr>
        <p:spPr>
          <a:xfrm>
            <a:off x="457200" y="2057400"/>
            <a:ext cx="0" cy="1371600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981200" y="2057400"/>
            <a:ext cx="0" cy="1371600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657600" y="2057400"/>
            <a:ext cx="0" cy="1371600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334000" y="2057400"/>
            <a:ext cx="0" cy="1371600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705600" y="2057400"/>
            <a:ext cx="0" cy="1371600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705600" y="2971800"/>
            <a:ext cx="1524000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229600" y="2971800"/>
            <a:ext cx="0" cy="457200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ShapeWorks</a:t>
            </a:r>
            <a:r>
              <a:rPr lang="en-US" dirty="0" smtClean="0"/>
              <a:t> for Orthopedics</a:t>
            </a:r>
            <a:endParaRPr lang="en-US" baseline="30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228600"/>
            <a:ext cx="850392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FAI Characterization</a:t>
            </a:r>
            <a:r>
              <a:rPr lang="en-US" sz="3600" baseline="30000" dirty="0" smtClean="0"/>
              <a:t>†</a:t>
            </a:r>
            <a:r>
              <a:rPr lang="en-US" baseline="30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Dr. Jeffery Weiss, Dr. Andrew Anderson, clinicians @ Orthopedics</a:t>
            </a:r>
            <a:br>
              <a:rPr lang="en-US" sz="1800" dirty="0" smtClean="0"/>
            </a:br>
            <a:r>
              <a:rPr lang="en-US" sz="1300" dirty="0" smtClean="0"/>
              <a:t>Department of Orthopedics, University of Utah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62600"/>
            <a:ext cx="8229600" cy="685800"/>
          </a:xfrm>
        </p:spPr>
        <p:txBody>
          <a:bodyPr>
            <a:normAutofit lnSpcReduction="10000"/>
          </a:bodyPr>
          <a:lstStyle/>
          <a:p>
            <a:pPr marL="1146175" indent="-1146175">
              <a:spcBef>
                <a:spcPts val="600"/>
              </a:spcBef>
              <a:buNone/>
            </a:pPr>
            <a:r>
              <a:rPr lang="en-US" dirty="0" smtClean="0"/>
              <a:t>Objective: quantify 3D variation and morphologic differences between control and cam femurs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900" y="5124450"/>
            <a:ext cx="7696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 algn="ctr"/>
            <a:r>
              <a:rPr lang="en-US" sz="1100" dirty="0" smtClean="0">
                <a:latin typeface="+mj-lt"/>
              </a:rPr>
              <a:t>Fig: Radiographs of subjects with healthy (left) and cam FAI (right) femurs. Circles indicate the </a:t>
            </a:r>
            <a:r>
              <a:rPr lang="en-US" sz="1100" dirty="0" err="1" smtClean="0">
                <a:latin typeface="+mj-lt"/>
              </a:rPr>
              <a:t>anterolateral</a:t>
            </a:r>
            <a:r>
              <a:rPr lang="en-US" sz="1100" dirty="0" smtClean="0">
                <a:latin typeface="+mj-lt"/>
              </a:rPr>
              <a:t> head-neck junction.</a:t>
            </a:r>
            <a:endParaRPr lang="en-US" sz="11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611779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aseline="30000" dirty="0" smtClean="0">
                <a:latin typeface="+mj-lt"/>
              </a:rPr>
              <a:t>†</a:t>
            </a:r>
            <a:r>
              <a:rPr lang="en-US" sz="1000" dirty="0" smtClean="0">
                <a:latin typeface="+mj-lt"/>
              </a:rPr>
              <a:t>MD Harris, M </a:t>
            </a:r>
            <a:r>
              <a:rPr lang="en-US" sz="1000" dirty="0" err="1" smtClean="0">
                <a:latin typeface="+mj-lt"/>
              </a:rPr>
              <a:t>Datar</a:t>
            </a:r>
            <a:r>
              <a:rPr lang="en-US" sz="1000" dirty="0" smtClean="0">
                <a:latin typeface="+mj-lt"/>
              </a:rPr>
              <a:t>, E </a:t>
            </a:r>
            <a:r>
              <a:rPr lang="en-US" sz="1000" dirty="0" err="1" smtClean="0">
                <a:latin typeface="+mj-lt"/>
              </a:rPr>
              <a:t>Jurrus</a:t>
            </a:r>
            <a:r>
              <a:rPr lang="en-US" sz="1000" dirty="0" smtClean="0">
                <a:latin typeface="+mj-lt"/>
              </a:rPr>
              <a:t>, CL Peters, RT Whitaker, AE Anderson, "Statistical Shape Modeling of CAM-type </a:t>
            </a:r>
            <a:r>
              <a:rPr lang="en-US" sz="1000" dirty="0" err="1" smtClean="0">
                <a:latin typeface="+mj-lt"/>
              </a:rPr>
              <a:t>Femoroacetabular</a:t>
            </a:r>
            <a:r>
              <a:rPr lang="en-US" sz="1000" dirty="0" smtClean="0">
                <a:latin typeface="+mj-lt"/>
              </a:rPr>
              <a:t> Impingement CMBBE 2012</a:t>
            </a:r>
          </a:p>
        </p:txBody>
      </p:sp>
      <p:pic>
        <p:nvPicPr>
          <p:cNvPr id="1026" name="Picture 2" descr="C:\work\ShapeAnalysis\EMBC2012\slides\images\femurContro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9725" y="1466850"/>
            <a:ext cx="2352675" cy="3695700"/>
          </a:xfrm>
          <a:prstGeom prst="rect">
            <a:avLst/>
          </a:prstGeom>
          <a:noFill/>
        </p:spPr>
      </p:pic>
      <p:pic>
        <p:nvPicPr>
          <p:cNvPr id="1027" name="Picture 3" descr="C:\work\ShapeAnalysis\EMBC2012\slides\images\femurFA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447800"/>
            <a:ext cx="2733675" cy="3695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FAI Characterization</a:t>
            </a:r>
            <a:r>
              <a:rPr lang="en-US" sz="3600" baseline="30000" dirty="0" smtClean="0"/>
              <a:t>†</a:t>
            </a:r>
            <a:r>
              <a:rPr lang="en-US" baseline="30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Dr. Jeffery Weiss, Dr. Andrew Anderson, clinicians @ Orthopedics</a:t>
            </a:r>
            <a:br>
              <a:rPr lang="en-US" sz="1800" dirty="0" smtClean="0"/>
            </a:br>
            <a:r>
              <a:rPr lang="en-US" sz="1300" dirty="0" smtClean="0"/>
              <a:t>Department of Orthopedics, University of Utah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6764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Segmented femurs from controls (33) and patients(15) with CAM-FAI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Statistically significant group differences (p-value &lt; 0.01)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Mean shape deviations between control and CAM groups most pronounced at the </a:t>
            </a:r>
            <a:r>
              <a:rPr lang="en-US" dirty="0" err="1" smtClean="0"/>
              <a:t>anterolateral</a:t>
            </a:r>
            <a:r>
              <a:rPr lang="en-US" dirty="0" smtClean="0"/>
              <a:t> head-neck junction (max = 2.7mm)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800" y="4064913"/>
            <a:ext cx="685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 algn="ctr"/>
            <a:r>
              <a:rPr lang="en-US" sz="1100" dirty="0" smtClean="0">
                <a:latin typeface="+mj-lt"/>
              </a:rPr>
              <a:t>Fig: Two views (two rows) of the mean control (left) and cam (right) shapes.</a:t>
            </a:r>
            <a:br>
              <a:rPr lang="en-US" sz="1100" dirty="0" smtClean="0">
                <a:latin typeface="+mj-lt"/>
              </a:rPr>
            </a:br>
            <a:r>
              <a:rPr lang="en-US" sz="1100" dirty="0" smtClean="0">
                <a:latin typeface="+mj-lt"/>
              </a:rPr>
              <a:t>Mean control shape (center), color coded to depict  shape differences in comparison with mean CAM shape</a:t>
            </a:r>
            <a:endParaRPr lang="en-US" sz="11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611779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aseline="30000" dirty="0" smtClean="0">
                <a:latin typeface="+mj-lt"/>
              </a:rPr>
              <a:t>†</a:t>
            </a:r>
            <a:r>
              <a:rPr lang="en-US" sz="1000" dirty="0" smtClean="0">
                <a:latin typeface="+mj-lt"/>
              </a:rPr>
              <a:t>MD Harris, M </a:t>
            </a:r>
            <a:r>
              <a:rPr lang="en-US" sz="1000" dirty="0" err="1" smtClean="0">
                <a:latin typeface="+mj-lt"/>
              </a:rPr>
              <a:t>Datar</a:t>
            </a:r>
            <a:r>
              <a:rPr lang="en-US" sz="1000" dirty="0" smtClean="0">
                <a:latin typeface="+mj-lt"/>
              </a:rPr>
              <a:t>, E </a:t>
            </a:r>
            <a:r>
              <a:rPr lang="en-US" sz="1000" dirty="0" err="1" smtClean="0">
                <a:latin typeface="+mj-lt"/>
              </a:rPr>
              <a:t>Jurrus</a:t>
            </a:r>
            <a:r>
              <a:rPr lang="en-US" sz="1000" dirty="0" smtClean="0">
                <a:latin typeface="+mj-lt"/>
              </a:rPr>
              <a:t>, CL Peters, RT Whitaker, AE Anderson, "Statistical Shape Modeling of CAM-type </a:t>
            </a:r>
            <a:r>
              <a:rPr lang="en-US" sz="1000" dirty="0" err="1" smtClean="0">
                <a:latin typeface="+mj-lt"/>
              </a:rPr>
              <a:t>Femoroacetabular</a:t>
            </a:r>
            <a:r>
              <a:rPr lang="en-US" sz="1000" dirty="0" smtClean="0">
                <a:latin typeface="+mj-lt"/>
              </a:rPr>
              <a:t> Impingement CMBBE 2012</a:t>
            </a:r>
          </a:p>
        </p:txBody>
      </p:sp>
      <p:pic>
        <p:nvPicPr>
          <p:cNvPr id="1026" name="Picture 2" descr="E:\documentation\EABUpdates2012\images\FemurMeanDif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397913"/>
            <a:ext cx="5163662" cy="263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ocumentation\EABUpdates2012\images\FemurMod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6374" y="1567190"/>
            <a:ext cx="7051252" cy="310893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FAI Characterization</a:t>
            </a:r>
            <a:r>
              <a:rPr lang="en-US" sz="3600" baseline="30000" dirty="0" smtClean="0"/>
              <a:t>†</a:t>
            </a:r>
            <a:r>
              <a:rPr lang="en-US" baseline="30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Dr. Jeffery Weiss, Dr. Andrew Anderson, clinicians @ Orthopedics</a:t>
            </a:r>
            <a:br>
              <a:rPr lang="en-US" sz="1800" dirty="0" smtClean="0"/>
            </a:br>
            <a:r>
              <a:rPr lang="en-US" sz="1300" dirty="0" smtClean="0"/>
              <a:t>Department of Orthopedics, University of Utah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257800"/>
            <a:ext cx="88392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Consistent differences captured by individual modes for control and CAM groups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800" y="4691390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 algn="ctr"/>
            <a:r>
              <a:rPr lang="en-US" sz="1100" dirty="0" smtClean="0">
                <a:latin typeface="+mj-lt"/>
              </a:rPr>
              <a:t>Fig: Mean shapes (μ) for both groups and shapes at ±3 standard deviations for the first 3 modes</a:t>
            </a:r>
            <a:endParaRPr lang="en-US" sz="11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611779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aseline="30000" dirty="0" smtClean="0">
                <a:latin typeface="+mj-lt"/>
              </a:rPr>
              <a:t>†</a:t>
            </a:r>
            <a:r>
              <a:rPr lang="en-US" sz="1000" dirty="0" smtClean="0">
                <a:latin typeface="+mj-lt"/>
              </a:rPr>
              <a:t>MD Harris, M </a:t>
            </a:r>
            <a:r>
              <a:rPr lang="en-US" sz="1000" dirty="0" err="1" smtClean="0">
                <a:latin typeface="+mj-lt"/>
              </a:rPr>
              <a:t>Datar</a:t>
            </a:r>
            <a:r>
              <a:rPr lang="en-US" sz="1000" dirty="0" smtClean="0">
                <a:latin typeface="+mj-lt"/>
              </a:rPr>
              <a:t>, E </a:t>
            </a:r>
            <a:r>
              <a:rPr lang="en-US" sz="1000" dirty="0" err="1" smtClean="0">
                <a:latin typeface="+mj-lt"/>
              </a:rPr>
              <a:t>Jurrus</a:t>
            </a:r>
            <a:r>
              <a:rPr lang="en-US" sz="1000" dirty="0" smtClean="0">
                <a:latin typeface="+mj-lt"/>
              </a:rPr>
              <a:t>, CL Peters, RT Whitaker, AE Anderson, "Statistical Shape Modeling of CAM-type </a:t>
            </a:r>
            <a:r>
              <a:rPr lang="en-US" sz="1000" dirty="0" err="1" smtClean="0">
                <a:latin typeface="+mj-lt"/>
              </a:rPr>
              <a:t>Femoroacetabular</a:t>
            </a:r>
            <a:r>
              <a:rPr lang="en-US" sz="1000" dirty="0" smtClean="0">
                <a:latin typeface="+mj-lt"/>
              </a:rPr>
              <a:t> Impingement CMBBE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433838"/>
      </a:dk2>
      <a:lt2>
        <a:srgbClr val="D8D8DC"/>
      </a:lt2>
      <a:accent1>
        <a:srgbClr val="9AA977"/>
      </a:accent1>
      <a:accent2>
        <a:srgbClr val="7BA8A9"/>
      </a:accent2>
      <a:accent3>
        <a:srgbClr val="907E8C"/>
      </a:accent3>
      <a:accent4>
        <a:srgbClr val="6AA07E"/>
      </a:accent4>
      <a:accent5>
        <a:srgbClr val="A5826D"/>
      </a:accent5>
      <a:accent6>
        <a:srgbClr val="BAB5A6"/>
      </a:accent6>
      <a:hlink>
        <a:srgbClr val="50797A"/>
      </a:hlink>
      <a:folHlink>
        <a:srgbClr val="806268"/>
      </a:folHlink>
    </a:clrScheme>
    <a:fontScheme name="Slate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50000"/>
              </a:schemeClr>
            </a:gs>
            <a:gs pos="100000">
              <a:schemeClr val="phClr">
                <a:tint val="100000"/>
                <a:shade val="80000"/>
                <a:satMod val="13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5000"/>
              </a:schemeClr>
              <a:schemeClr val="phClr">
                <a:tint val="80000"/>
                <a:satMod val="115000"/>
              </a:schemeClr>
            </a:duotone>
          </a:blip>
          <a:stretch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>
              <a:srgbClr val="151515">
                <a:alpha val="90000"/>
              </a:srgbClr>
            </a:innerShdw>
          </a:effectLst>
          <a:scene3d>
            <a:camera prst="orthographicFront">
              <a:rot lat="0" lon="0" rev="0"/>
            </a:camera>
            <a:lightRig rig="glow" dir="tl"/>
          </a:scene3d>
          <a:sp3d prstMaterial="softmetal">
            <a:bevelT w="0" h="0"/>
          </a:sp3d>
        </a:effectStyle>
        <a:effectStyle>
          <a:effectLst>
            <a:outerShdw blurRad="63500" dist="101600" dir="3000000" sx="101000" sy="101000" rotWithShape="0">
              <a:srgbClr val="252525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morning" dir="tr">
              <a:rot lat="0" lon="0" rev="1500000"/>
            </a:lightRig>
          </a:scene3d>
          <a:sp3d prstMaterial="translucentPowder">
            <a:bevelT w="38100" h="12700"/>
          </a:sp3d>
        </a:effectStyle>
      </a:effectStyleLst>
      <a:bgFillStyleLst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15000"/>
              </a:schemeClr>
              <a:schemeClr val="phClr">
                <a:tint val="70000"/>
                <a:satMod val="135000"/>
              </a:schemeClr>
            </a:duotone>
          </a:blip>
          <a:stretch/>
        </a:blip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70000"/>
                <a:satMod val="135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shade val="75000"/>
                <a:satMod val="115000"/>
              </a:schemeClr>
              <a:schemeClr val="phClr">
                <a:tint val="80000"/>
                <a:satMod val="125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985</TotalTime>
  <Words>1195</Words>
  <Application>Microsoft Office PowerPoint</Application>
  <PresentationFormat>On-screen Show (4:3)</PresentationFormat>
  <Paragraphs>136</Paragraphs>
  <Slides>15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Slate</vt:lpstr>
      <vt:lpstr>Statistical Shape Analysis</vt:lpstr>
      <vt:lpstr>Slide 2</vt:lpstr>
      <vt:lpstr>Slide 3</vt:lpstr>
      <vt:lpstr>Point Correspondence Model Balancing accuracy vs. low variance </vt:lpstr>
      <vt:lpstr>Correspondence Pipeline* </vt:lpstr>
      <vt:lpstr>ShapeWorks for Orthopedics</vt:lpstr>
      <vt:lpstr>FAI Characterization†  Dr. Jeffery Weiss, Dr. Andrew Anderson, clinicians @ Orthopedics Department of Orthopedics, University of Utah</vt:lpstr>
      <vt:lpstr>FAI Characterization†  Dr. Jeffery Weiss, Dr. Andrew Anderson, clinicians @ Orthopedics Department of Orthopedics, University of Utah</vt:lpstr>
      <vt:lpstr>FAI Characterization†  Dr. Jeffery Weiss, Dr. Andrew Anderson, clinicians @ Orthopedics Department of Orthopedics, University of Utah</vt:lpstr>
      <vt:lpstr>Mouse Model of Osteochondroma Dr. Kevin Jones, M.D., clinicians @ Huntsman Cancer Institute Department of Orthopedics and Huntsman Cancer Institute, University of Utah</vt:lpstr>
      <vt:lpstr>Mouse Model of Osteochondroma Dr. Kevin Jones, M.D., clinicians @ Huntsman Cancer Institute Department of Orthopedics and Huntsman Cancer Institute, University of Utah</vt:lpstr>
      <vt:lpstr>Mouse Model of Osteochondroma Dr. Kevin Jones, M.D., clinicians @ Huntsman Cancer Institute Department of Orthopedics and Huntsman Cancer Institute, University of Utah</vt:lpstr>
      <vt:lpstr>Summary</vt:lpstr>
      <vt:lpstr>ShapeWorks Pipeline </vt:lpstr>
      <vt:lpstr>Thank you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ShapeWorks</dc:title>
  <dc:creator>manasi</dc:creator>
  <cp:lastModifiedBy>manasi</cp:lastModifiedBy>
  <cp:revision>171</cp:revision>
  <dcterms:created xsi:type="dcterms:W3CDTF">2011-04-18T20:21:59Z</dcterms:created>
  <dcterms:modified xsi:type="dcterms:W3CDTF">2012-08-27T06:12:13Z</dcterms:modified>
</cp:coreProperties>
</file>