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306" r:id="rId4"/>
    <p:sldId id="263" r:id="rId5"/>
    <p:sldId id="294" r:id="rId6"/>
    <p:sldId id="279" r:id="rId7"/>
    <p:sldId id="303" r:id="rId8"/>
    <p:sldId id="289" r:id="rId9"/>
    <p:sldId id="276" r:id="rId10"/>
    <p:sldId id="274" r:id="rId11"/>
    <p:sldId id="277" r:id="rId12"/>
    <p:sldId id="278" r:id="rId13"/>
    <p:sldId id="259" r:id="rId14"/>
    <p:sldId id="291" r:id="rId15"/>
    <p:sldId id="292" r:id="rId16"/>
    <p:sldId id="293" r:id="rId17"/>
    <p:sldId id="287" r:id="rId18"/>
    <p:sldId id="290" r:id="rId19"/>
    <p:sldId id="30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074" autoAdjust="0"/>
  </p:normalViewPr>
  <p:slideViewPr>
    <p:cSldViewPr snapToGrid="0" snapToObjects="1">
      <p:cViewPr>
        <p:scale>
          <a:sx n="100" d="100"/>
          <a:sy n="100" d="100"/>
        </p:scale>
        <p:origin x="-1152" y="7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2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1"/>
          <c:order val="1"/>
          <c:marker>
            <c:symbol val="none"/>
          </c:marker>
          <c:cat>
            <c:numRef>
              <c:f>Sheet1!$A$1:$A$6</c:f>
              <c:numCache>
                <c:formatCode>General</c:formatCode>
                <c:ptCount val="6"/>
                <c:pt idx="0">
                  <c:v>6.4551</c:v>
                </c:pt>
                <c:pt idx="1">
                  <c:v>1.9865</c:v>
                </c:pt>
                <c:pt idx="2">
                  <c:v>0.2215</c:v>
                </c:pt>
                <c:pt idx="3">
                  <c:v>0.0806</c:v>
                </c:pt>
                <c:pt idx="4">
                  <c:v>0.0306</c:v>
                </c:pt>
                <c:pt idx="5">
                  <c:v>0.008</c:v>
                </c:pt>
              </c:numCache>
            </c:numRef>
          </c:cat>
          <c:val>
            <c:numRef>
              <c:f>Sheet1!$B$1:$B$6</c:f>
              <c:numCache>
                <c:formatCode>0.00E+00</c:formatCode>
                <c:ptCount val="6"/>
                <c:pt idx="0">
                  <c:v>2.2961E7</c:v>
                </c:pt>
                <c:pt idx="1">
                  <c:v>3.35E7</c:v>
                </c:pt>
                <c:pt idx="2">
                  <c:v>1.37E8</c:v>
                </c:pt>
                <c:pt idx="3">
                  <c:v>1.54E8</c:v>
                </c:pt>
                <c:pt idx="4">
                  <c:v>7.11E8</c:v>
                </c:pt>
                <c:pt idx="5">
                  <c:v>2.86E23</c:v>
                </c:pt>
              </c:numCache>
            </c:numRef>
          </c:val>
          <c:smooth val="0"/>
        </c:ser>
        <c:ser>
          <c:idx val="0"/>
          <c:order val="0"/>
          <c:marker>
            <c:symbol val="none"/>
          </c:marker>
          <c:cat>
            <c:numRef>
              <c:f>Sheet1!$A$1:$A$6</c:f>
              <c:numCache>
                <c:formatCode>General</c:formatCode>
                <c:ptCount val="6"/>
                <c:pt idx="0">
                  <c:v>6.4551</c:v>
                </c:pt>
                <c:pt idx="1">
                  <c:v>1.9865</c:v>
                </c:pt>
                <c:pt idx="2">
                  <c:v>0.2215</c:v>
                </c:pt>
                <c:pt idx="3">
                  <c:v>0.0806</c:v>
                </c:pt>
                <c:pt idx="4">
                  <c:v>0.0306</c:v>
                </c:pt>
                <c:pt idx="5">
                  <c:v>0.008</c:v>
                </c:pt>
              </c:numCache>
            </c:numRef>
          </c:cat>
          <c:val>
            <c:numRef>
              <c:f>Sheet1!$B$1:$B$6</c:f>
              <c:numCache>
                <c:formatCode>0.00E+00</c:formatCode>
                <c:ptCount val="6"/>
                <c:pt idx="0">
                  <c:v>2.2961E7</c:v>
                </c:pt>
                <c:pt idx="1">
                  <c:v>3.35E7</c:v>
                </c:pt>
                <c:pt idx="2">
                  <c:v>1.37E8</c:v>
                </c:pt>
                <c:pt idx="3">
                  <c:v>1.54E8</c:v>
                </c:pt>
                <c:pt idx="4">
                  <c:v>7.11E8</c:v>
                </c:pt>
                <c:pt idx="5">
                  <c:v>2.86E23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2163496"/>
        <c:axId val="452168984"/>
      </c:lineChart>
      <c:catAx>
        <c:axId val="4521634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Worst Dihedral Angle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452168984"/>
        <c:crosses val="autoZero"/>
        <c:auto val="1"/>
        <c:lblAlgn val="ctr"/>
        <c:lblOffset val="100"/>
        <c:noMultiLvlLbl val="0"/>
      </c:catAx>
      <c:valAx>
        <c:axId val="452168984"/>
        <c:scaling>
          <c:logBase val="10.0"/>
          <c:orientation val="minMax"/>
          <c:max val="1.0E20"/>
          <c:min val="1.0E6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Condition Number</a:t>
                </a:r>
              </a:p>
            </c:rich>
          </c:tx>
          <c:layout/>
          <c:overlay val="0"/>
        </c:title>
        <c:numFmt formatCode="0.00E+00" sourceLinked="1"/>
        <c:majorTickMark val="cross"/>
        <c:minorTickMark val="none"/>
        <c:tickLblPos val="nextTo"/>
        <c:crossAx val="452163496"/>
        <c:crosses val="autoZero"/>
        <c:crossBetween val="between"/>
        <c:majorUnit val="100.0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A1A4B9-B1E8-C945-8E0B-A1B2B0523FF0}" type="datetimeFigureOut">
              <a:rPr lang="en-US" smtClean="0"/>
              <a:t>8/8/12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D7A92-FC76-2645-89AD-451EBA3F6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327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Juxstapose</a:t>
            </a:r>
            <a:r>
              <a:rPr lang="en-US" baseline="0" dirty="0" smtClean="0"/>
              <a:t> BioMesh3D with Cleaver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motivation behind developing cleaver was to fill a gap in needs of users of BioMesh3D.</a:t>
            </a:r>
          </a:p>
          <a:p>
            <a:r>
              <a:rPr lang="en-US" baseline="0" dirty="0" smtClean="0"/>
              <a:t>BioMesh3D offers conforming meshes for </a:t>
            </a:r>
            <a:r>
              <a:rPr lang="en-US" baseline="0" dirty="0" err="1" smtClean="0"/>
              <a:t>multimaterial</a:t>
            </a:r>
            <a:r>
              <a:rPr lang="en-US" baseline="0" dirty="0" smtClean="0"/>
              <a:t> data, and produces</a:t>
            </a:r>
          </a:p>
          <a:p>
            <a:r>
              <a:rPr lang="en-US" baseline="0" dirty="0" smtClean="0"/>
              <a:t>Unstructured meshes of mostly good quality. Unfortunately, the </a:t>
            </a:r>
            <a:r>
              <a:rPr lang="en-US" baseline="0" dirty="0" err="1" smtClean="0"/>
              <a:t>variational</a:t>
            </a:r>
            <a:r>
              <a:rPr lang="en-US" baseline="0" dirty="0" smtClean="0"/>
              <a:t> nature of this </a:t>
            </a:r>
          </a:p>
          <a:p>
            <a:r>
              <a:rPr lang="en-US" baseline="0" dirty="0" smtClean="0"/>
              <a:t>Algorithm is computationally expensive and is not guaranteed to produce meshes free</a:t>
            </a:r>
          </a:p>
          <a:p>
            <a:r>
              <a:rPr lang="en-US" baseline="0" dirty="0" smtClean="0"/>
              <a:t>of degenerate elements. It has been shown that the quality of elements effect the conditioning</a:t>
            </a:r>
          </a:p>
          <a:p>
            <a:r>
              <a:rPr lang="en-US" baseline="0" dirty="0" smtClean="0"/>
              <a:t>of matrices and can degrade or even break the results of simulations.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Cleaver is the other side of the coin. Using a background structure, it blazes through and</a:t>
            </a:r>
          </a:p>
          <a:p>
            <a:r>
              <a:rPr lang="en-US" baseline="0" dirty="0" smtClean="0"/>
              <a:t>Uses a set of stencils to fill in the volume, conforming to topology to an approximation</a:t>
            </a:r>
          </a:p>
          <a:p>
            <a:r>
              <a:rPr lang="en-US" baseline="0" dirty="0" smtClean="0"/>
              <a:t>while guaranteeing to never produce degenerate elements.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D7A92-FC76-2645-89AD-451EBA3F695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7844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a</a:t>
            </a:r>
            <a:r>
              <a:rPr lang="en-US" baseline="0" dirty="0" smtClean="0"/>
              <a:t> qualitative comparison of the meshes produced by </a:t>
            </a:r>
            <a:r>
              <a:rPr lang="en-US" baseline="0" dirty="0" err="1" smtClean="0"/>
              <a:t>BioMesh</a:t>
            </a:r>
            <a:r>
              <a:rPr lang="en-US" baseline="0" dirty="0" smtClean="0"/>
              <a:t> and Cleaver.</a:t>
            </a:r>
          </a:p>
          <a:p>
            <a:r>
              <a:rPr lang="en-US" baseline="0" dirty="0" smtClean="0"/>
              <a:t>Notice that </a:t>
            </a:r>
            <a:r>
              <a:rPr lang="en-US" baseline="0" dirty="0" err="1" smtClean="0"/>
              <a:t>BioMesh</a:t>
            </a:r>
            <a:r>
              <a:rPr lang="en-US" baseline="0" dirty="0" smtClean="0"/>
              <a:t> provides in general smooth grading in regions of </a:t>
            </a:r>
            <a:r>
              <a:rPr lang="en-US" baseline="0" dirty="0" err="1" smtClean="0"/>
              <a:t>homogenity</a:t>
            </a:r>
            <a:r>
              <a:rPr lang="en-US" baseline="0" dirty="0" smtClean="0"/>
              <a:t>,</a:t>
            </a:r>
          </a:p>
          <a:p>
            <a:r>
              <a:rPr lang="en-US" baseline="0" dirty="0" smtClean="0"/>
              <a:t>Which may be hard to control.</a:t>
            </a:r>
          </a:p>
          <a:p>
            <a:endParaRPr lang="en-US" baseline="0" dirty="0" smtClean="0"/>
          </a:p>
          <a:p>
            <a:r>
              <a:rPr lang="en-US" baseline="0" dirty="0" smtClean="0"/>
              <a:t>Cleaver on the other </a:t>
            </a:r>
            <a:r>
              <a:rPr lang="en-US" baseline="0" dirty="0" err="1" smtClean="0"/>
              <a:t>hande</a:t>
            </a:r>
            <a:r>
              <a:rPr lang="en-US" baseline="0" dirty="0" smtClean="0"/>
              <a:t> produces high levels of grading in regions of</a:t>
            </a:r>
          </a:p>
          <a:p>
            <a:r>
              <a:rPr lang="en-US" baseline="0" dirty="0" smtClean="0"/>
              <a:t>Homogeneity. Depending on the type of simulation you need to run, one</a:t>
            </a:r>
          </a:p>
          <a:p>
            <a:r>
              <a:rPr lang="en-US" baseline="0" dirty="0" smtClean="0"/>
              <a:t>Might choose either one over the other.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D7A92-FC76-2645-89AD-451EBA3F695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184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is a close</a:t>
            </a:r>
            <a:r>
              <a:rPr lang="en-US" baseline="0" dirty="0" smtClean="0"/>
              <a:t> up view of the brain meshes generated by BioMesh3D and by Cleaver.</a:t>
            </a:r>
          </a:p>
          <a:p>
            <a:r>
              <a:rPr lang="en-US" baseline="0" dirty="0" smtClean="0"/>
              <a:t>These images are not at exactly the same cross section, so do not focus on which features</a:t>
            </a:r>
          </a:p>
          <a:p>
            <a:r>
              <a:rPr lang="en-US" baseline="0" dirty="0" smtClean="0"/>
              <a:t>Appear in one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the other. Instead, focus on how the meshes are represented, especially</a:t>
            </a:r>
          </a:p>
          <a:p>
            <a:r>
              <a:rPr lang="en-US" baseline="0" dirty="0" smtClean="0"/>
              <a:t>Near surface boundaries, as well as away from surface boundaries. Unstructured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Structured.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D7A92-FC76-2645-89AD-451EBA3F695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333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 mesh.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D7A92-FC76-2645-89AD-451EBA3F695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2417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Example mesh.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D7A92-FC76-2645-89AD-451EBA3F695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2879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Example mesh.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D7A92-FC76-2645-89AD-451EBA3F695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7055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Example mesh.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D7A92-FC76-2645-89AD-451EBA3F695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7983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Example mesh.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CT of Orange.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Notice </a:t>
            </a:r>
            <a:r>
              <a:rPr lang="en-US" baseline="0" dirty="0" err="1" smtClean="0"/>
              <a:t>divison</a:t>
            </a:r>
            <a:r>
              <a:rPr lang="en-US" baseline="0" dirty="0" smtClean="0"/>
              <a:t> of orange, and seeds.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D7A92-FC76-2645-89AD-451EBA3F695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2319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Early work on a </a:t>
            </a:r>
            <a:r>
              <a:rPr lang="en-US" dirty="0" err="1" smtClean="0"/>
              <a:t>multimaterial</a:t>
            </a:r>
            <a:r>
              <a:rPr lang="en-US" baseline="0" dirty="0" smtClean="0"/>
              <a:t> fluid simulation.</a:t>
            </a:r>
          </a:p>
          <a:p>
            <a:r>
              <a:rPr lang="en-US" baseline="0" dirty="0" smtClean="0"/>
              <a:t>Talk to Josh about getting a more up to date</a:t>
            </a:r>
          </a:p>
          <a:p>
            <a:r>
              <a:rPr lang="en-US" baseline="0" dirty="0" smtClean="0"/>
              <a:t>Video of this.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D7A92-FC76-2645-89AD-451EBA3F695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605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Final information.</a:t>
            </a:r>
          </a:p>
          <a:p>
            <a:endParaRPr lang="en-US" dirty="0" smtClean="0"/>
          </a:p>
          <a:p>
            <a:r>
              <a:rPr lang="en-US" dirty="0" smtClean="0"/>
              <a:t>Optimistically</a:t>
            </a:r>
            <a:r>
              <a:rPr lang="en-US" baseline="0" dirty="0" smtClean="0"/>
              <a:t> this might be released in stand-alone form in Late October, 2012.</a:t>
            </a:r>
          </a:p>
          <a:p>
            <a:r>
              <a:rPr lang="en-US" baseline="0" dirty="0" smtClean="0"/>
              <a:t>It will support the </a:t>
            </a:r>
            <a:r>
              <a:rPr lang="en-US" baseline="0" dirty="0" err="1" smtClean="0"/>
              <a:t>SCIRun</a:t>
            </a:r>
            <a:r>
              <a:rPr lang="en-US" baseline="0" dirty="0" smtClean="0"/>
              <a:t> NRRD input format, as well as several </a:t>
            </a:r>
            <a:r>
              <a:rPr lang="en-US" baseline="0" smtClean="0"/>
              <a:t>output formats.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D7A92-FC76-2645-89AD-451EBA3F695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926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Element quality</a:t>
            </a:r>
            <a:r>
              <a:rPr lang="en-US" baseline="0" dirty="0" smtClean="0"/>
              <a:t> was the primary motivation for producing cleaver.</a:t>
            </a:r>
          </a:p>
          <a:p>
            <a:r>
              <a:rPr lang="en-US" baseline="0" dirty="0" smtClean="0"/>
              <a:t>One metric for tetrahedral element quality is dihedral angle. This</a:t>
            </a:r>
          </a:p>
          <a:p>
            <a:r>
              <a:rPr lang="en-US" baseline="0" dirty="0" smtClean="0"/>
              <a:t>Is the angle between planar faces of the tetrahedra. Cleaver allows</a:t>
            </a:r>
          </a:p>
          <a:p>
            <a:r>
              <a:rPr lang="en-US" baseline="0" dirty="0" smtClean="0"/>
              <a:t>us relax the restriction on quality, producing </a:t>
            </a:r>
            <a:r>
              <a:rPr lang="en-US" baseline="0" dirty="0" err="1" smtClean="0"/>
              <a:t>tets</a:t>
            </a:r>
            <a:r>
              <a:rPr lang="en-US" baseline="0" dirty="0" smtClean="0"/>
              <a:t> of arbitrarily bad</a:t>
            </a:r>
          </a:p>
          <a:p>
            <a:r>
              <a:rPr lang="en-US" baseline="0" dirty="0" smtClean="0"/>
              <a:t>Elements if we so desire. We used this to empirically evaluate the </a:t>
            </a:r>
          </a:p>
          <a:p>
            <a:r>
              <a:rPr lang="en-US" baseline="0" dirty="0" smtClean="0"/>
              <a:t>claims of about mesh quality. The plot here shows that as the</a:t>
            </a:r>
          </a:p>
          <a:p>
            <a:r>
              <a:rPr lang="en-US" baseline="0" dirty="0" smtClean="0"/>
              <a:t>Minimum dihedral angle in a mesh decreases, we see a logarithmic</a:t>
            </a:r>
          </a:p>
          <a:p>
            <a:r>
              <a:rPr lang="en-US" baseline="0" dirty="0" smtClean="0"/>
              <a:t>Increase in the conditioning of the stiffness matrix of the </a:t>
            </a:r>
            <a:r>
              <a:rPr lang="en-US" baseline="0" dirty="0" err="1" smtClean="0"/>
              <a:t>assoicated</a:t>
            </a:r>
            <a:endParaRPr lang="en-US" baseline="0" dirty="0" smtClean="0"/>
          </a:p>
          <a:p>
            <a:r>
              <a:rPr lang="en-US" baseline="0" dirty="0" smtClean="0"/>
              <a:t>FEM solution. Eventually, this conditioning becomes so bad the</a:t>
            </a:r>
          </a:p>
          <a:p>
            <a:r>
              <a:rPr lang="en-US" baseline="0" dirty="0" smtClean="0"/>
              <a:t>Solution is beyond floating point precision, and solutions can no</a:t>
            </a:r>
          </a:p>
          <a:p>
            <a:r>
              <a:rPr lang="en-US" baseline="0" dirty="0" smtClean="0"/>
              <a:t>longer be trusted.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D7A92-FC76-2645-89AD-451EBA3F695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64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understand</a:t>
            </a:r>
            <a:r>
              <a:rPr lang="en-US" baseline="0" dirty="0" smtClean="0"/>
              <a:t> why BioMesh3D and Cleaver are unparalleled in implementation, it’s worth</a:t>
            </a:r>
          </a:p>
          <a:p>
            <a:r>
              <a:rPr lang="en-US" baseline="0" dirty="0" smtClean="0"/>
              <a:t>looking at what makes the </a:t>
            </a:r>
            <a:r>
              <a:rPr lang="en-US" baseline="0" dirty="0" err="1" smtClean="0"/>
              <a:t>multimaterial</a:t>
            </a:r>
            <a:r>
              <a:rPr lang="en-US" baseline="0" dirty="0" smtClean="0"/>
              <a:t> meshing problem so difficult. </a:t>
            </a:r>
            <a:r>
              <a:rPr lang="en-US" baseline="0" dirty="0" err="1" smtClean="0"/>
              <a:t>Multiiple</a:t>
            </a:r>
            <a:r>
              <a:rPr lang="en-US" baseline="0" dirty="0" smtClean="0"/>
              <a:t> materials</a:t>
            </a:r>
          </a:p>
          <a:p>
            <a:r>
              <a:rPr lang="en-US" baseline="0" dirty="0" smtClean="0"/>
              <a:t>Meet at smooth surfaces, but also at disjoint lines and cusps. Capturing these locations</a:t>
            </a:r>
          </a:p>
          <a:p>
            <a:r>
              <a:rPr lang="en-US" baseline="0" dirty="0" smtClean="0"/>
              <a:t>Accurately with finite elements imposes tough constraints that modern meshing algorithms</a:t>
            </a:r>
          </a:p>
          <a:p>
            <a:r>
              <a:rPr lang="en-US" baseline="0" dirty="0" smtClean="0"/>
              <a:t>have simply been unable to handle well. BioMesh3D handles these sharp cusps by adaptively</a:t>
            </a:r>
          </a:p>
          <a:p>
            <a:r>
              <a:rPr lang="en-US" baseline="0" dirty="0" smtClean="0"/>
              <a:t>Producing smaller elements near these regions. This is the strength of the </a:t>
            </a:r>
            <a:r>
              <a:rPr lang="en-US" baseline="0" dirty="0" err="1" smtClean="0"/>
              <a:t>variational</a:t>
            </a:r>
            <a:r>
              <a:rPr lang="en-US" baseline="0" dirty="0" smtClean="0"/>
              <a:t> method,</a:t>
            </a:r>
          </a:p>
          <a:p>
            <a:r>
              <a:rPr lang="en-US" baseline="0" dirty="0" smtClean="0"/>
              <a:t>And also one of the major contributors to how long it takes to run.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On the other side of the spectrum, Cleaver makes simplifying assumptions to get around this</a:t>
            </a:r>
          </a:p>
          <a:p>
            <a:r>
              <a:rPr lang="en-US" baseline="0" dirty="0" smtClean="0"/>
              <a:t>Problem. The user </a:t>
            </a:r>
            <a:r>
              <a:rPr lang="en-US" baseline="0" dirty="0" err="1" smtClean="0"/>
              <a:t>specificies</a:t>
            </a:r>
            <a:r>
              <a:rPr lang="en-US" baseline="0" dirty="0" smtClean="0"/>
              <a:t> an input resolution at which they demand features be resolved.</a:t>
            </a:r>
          </a:p>
          <a:p>
            <a:r>
              <a:rPr lang="en-US" baseline="0" dirty="0" smtClean="0"/>
              <a:t>Below this resolution, topological simplifications are used to limit the number of cases to a </a:t>
            </a:r>
          </a:p>
          <a:p>
            <a:r>
              <a:rPr lang="en-US" baseline="0" dirty="0" smtClean="0"/>
              <a:t>Reasonable amount, while still achieving guarantees for conforming to the surface. In this</a:t>
            </a:r>
          </a:p>
          <a:p>
            <a:r>
              <a:rPr lang="en-US" baseline="0" dirty="0" smtClean="0"/>
              <a:t>way, cleaver can very quickly produces high quality meshes with guarantees.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D7A92-FC76-2645-89AD-451EBA3F695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541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Cleaver is a</a:t>
            </a:r>
            <a:r>
              <a:rPr lang="en-US" baseline="0" dirty="0" smtClean="0"/>
              <a:t> first implementation of the Lattice Cleaving algorithm developed at the SCI institute.</a:t>
            </a:r>
          </a:p>
          <a:p>
            <a:r>
              <a:rPr lang="en-US" baseline="0" dirty="0" smtClean="0"/>
              <a:t>by Jonathan Bronson under supervision of Professor Ross Whitaker and Postdoctoral Fellow Joshua Levine</a:t>
            </a:r>
          </a:p>
          <a:p>
            <a:r>
              <a:rPr lang="en-US" baseline="0" dirty="0" smtClean="0"/>
              <a:t>The publication can be found in the proceedings of the 21</a:t>
            </a:r>
            <a:r>
              <a:rPr lang="en-US" baseline="30000" dirty="0" smtClean="0"/>
              <a:t>st</a:t>
            </a:r>
            <a:r>
              <a:rPr lang="en-US" baseline="0" dirty="0" smtClean="0"/>
              <a:t> International Meshing Roundtable.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algorithm is </a:t>
            </a:r>
            <a:r>
              <a:rPr lang="en-US" baseline="0" dirty="0" err="1" smtClean="0"/>
              <a:t>combinatoric</a:t>
            </a:r>
            <a:r>
              <a:rPr lang="en-US" baseline="0" dirty="0" smtClean="0"/>
              <a:t>, looping through a structured background mesh, filling in stencils of various</a:t>
            </a:r>
          </a:p>
          <a:p>
            <a:r>
              <a:rPr lang="en-US" baseline="0" dirty="0" smtClean="0"/>
              <a:t>Types to accurately capture surface interface topologies. To ensure element quality, decisions are made</a:t>
            </a:r>
          </a:p>
          <a:p>
            <a:r>
              <a:rPr lang="en-US" baseline="0" dirty="0" smtClean="0"/>
              <a:t>on when to deform the background mesh, when to simply stencil it, and when to do both.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D7A92-FC76-2645-89AD-451EBA3F695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36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Only a single material transition is allowed on a background mesh</a:t>
            </a:r>
            <a:r>
              <a:rPr lang="en-US" baseline="0" dirty="0" smtClean="0"/>
              <a:t> edge.</a:t>
            </a:r>
          </a:p>
          <a:p>
            <a:r>
              <a:rPr lang="en-US" baseline="0" dirty="0" smtClean="0"/>
              <a:t>In this way, we simplify the number of topological cases to a reasonable amount.</a:t>
            </a:r>
          </a:p>
          <a:p>
            <a:r>
              <a:rPr lang="en-US" baseline="0" dirty="0" smtClean="0"/>
              <a:t>Throughout the algorithm, we may warp the background grid to create additional</a:t>
            </a:r>
          </a:p>
          <a:p>
            <a:r>
              <a:rPr lang="en-US" baseline="0" dirty="0" smtClean="0"/>
              <a:t>Topologies that lie between these. These cases are all handled by the same</a:t>
            </a:r>
          </a:p>
          <a:p>
            <a:r>
              <a:rPr lang="en-US" baseline="0" dirty="0" smtClean="0"/>
              <a:t>Stencil set.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D7A92-FC76-2645-89AD-451EBA3F695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01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Bakground</a:t>
            </a:r>
            <a:r>
              <a:rPr lang="en-US" dirty="0" smtClean="0"/>
              <a:t> Lattice</a:t>
            </a:r>
            <a:r>
              <a:rPr lang="en-US" baseline="0" dirty="0" smtClean="0"/>
              <a:t> we use enables us to created graded meshes through the use of</a:t>
            </a:r>
          </a:p>
          <a:p>
            <a:r>
              <a:rPr lang="en-US" baseline="0" dirty="0" smtClean="0"/>
              <a:t>an </a:t>
            </a:r>
            <a:r>
              <a:rPr lang="en-US" baseline="0" dirty="0" err="1" smtClean="0"/>
              <a:t>octree</a:t>
            </a:r>
            <a:r>
              <a:rPr lang="en-US" baseline="0" dirty="0" smtClean="0"/>
              <a:t>. Leave nodes of the tree contain lattice cells with material transitions. Homogeneous</a:t>
            </a:r>
          </a:p>
          <a:p>
            <a:r>
              <a:rPr lang="en-US" baseline="0" dirty="0" smtClean="0"/>
              <a:t>Regions of the volume can be filled with increasingly larger stencils to reduce the overall</a:t>
            </a:r>
          </a:p>
          <a:p>
            <a:r>
              <a:rPr lang="en-US" baseline="0" dirty="0" smtClean="0"/>
              <a:t>element count of the mesh.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D7A92-FC76-2645-89AD-451EBA3F695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526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are two examples of meshes</a:t>
            </a:r>
            <a:r>
              <a:rPr lang="en-US" baseline="0" dirty="0" smtClean="0"/>
              <a:t> we created. The primary focus</a:t>
            </a:r>
          </a:p>
          <a:p>
            <a:r>
              <a:rPr lang="en-US" baseline="0" dirty="0" smtClean="0"/>
              <a:t>Here is the graded nature of the meshes in the surrounding air.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D7A92-FC76-2645-89AD-451EBA3F695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6559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lattice cleaving algorithm cleaver is based on has a proof of mesh </a:t>
            </a:r>
            <a:r>
              <a:rPr lang="en-US" baseline="0" dirty="0" err="1" smtClean="0"/>
              <a:t>qualitiy</a:t>
            </a:r>
            <a:r>
              <a:rPr lang="en-US" baseline="0" dirty="0" smtClean="0"/>
              <a:t>, but</a:t>
            </a:r>
          </a:p>
          <a:p>
            <a:r>
              <a:rPr lang="en-US" baseline="0" dirty="0" smtClean="0"/>
              <a:t>The exact bounds on dihedral angles is not known. Empirically evaluating thousands </a:t>
            </a:r>
          </a:p>
          <a:p>
            <a:r>
              <a:rPr lang="en-US" baseline="0" dirty="0" smtClean="0"/>
              <a:t>of meshes for simulation data, the authors found the bounds to be as shown. Comparing</a:t>
            </a:r>
          </a:p>
          <a:p>
            <a:r>
              <a:rPr lang="en-US" baseline="0" dirty="0" smtClean="0"/>
              <a:t>These values to the conditioning scale we saw earlier, these numbers are well within</a:t>
            </a:r>
          </a:p>
          <a:p>
            <a:r>
              <a:rPr lang="en-US" baseline="0" dirty="0" smtClean="0"/>
              <a:t>range to achieve stable results in FEM simulations.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D7A92-FC76-2645-89AD-451EBA3F695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5066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number of simulations were ran to evaluate</a:t>
            </a:r>
            <a:r>
              <a:rPr lang="en-US" baseline="0" dirty="0" smtClean="0"/>
              <a:t> the quality of Cleaver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other standardly</a:t>
            </a:r>
          </a:p>
          <a:p>
            <a:r>
              <a:rPr lang="en-US" baseline="0" dirty="0" smtClean="0"/>
              <a:t>used meshing </a:t>
            </a:r>
            <a:r>
              <a:rPr lang="en-US" baseline="0" dirty="0" err="1" smtClean="0"/>
              <a:t>softwares</a:t>
            </a:r>
            <a:r>
              <a:rPr lang="en-US" baseline="0" dirty="0" smtClean="0"/>
              <a:t>, including </a:t>
            </a:r>
            <a:r>
              <a:rPr lang="en-US" baseline="0" dirty="0" err="1" smtClean="0"/>
              <a:t>BioMesh</a:t>
            </a:r>
            <a:r>
              <a:rPr lang="en-US" baseline="0" dirty="0" smtClean="0"/>
              <a:t> and CGAL. CGAL is a computational </a:t>
            </a:r>
          </a:p>
          <a:p>
            <a:r>
              <a:rPr lang="en-US" baseline="0" dirty="0" smtClean="0"/>
              <a:t>Geometry library developed by the meshing community, implementing variations of</a:t>
            </a:r>
          </a:p>
          <a:p>
            <a:r>
              <a:rPr lang="en-US" baseline="0" dirty="0" smtClean="0"/>
              <a:t>Delaunay meshing.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Things to focus on here are that in this case, Cleaver produced vastly better element quality.</a:t>
            </a:r>
          </a:p>
          <a:p>
            <a:r>
              <a:rPr lang="en-US" baseline="0" dirty="0" smtClean="0"/>
              <a:t>As a result, Cleaver had better conditioning than CGAL and </a:t>
            </a:r>
            <a:r>
              <a:rPr lang="en-US" baseline="0" dirty="0" err="1" smtClean="0"/>
              <a:t>BioMesh</a:t>
            </a:r>
            <a:r>
              <a:rPr lang="en-US" baseline="0" dirty="0" smtClean="0"/>
              <a:t>, and led to more reliable</a:t>
            </a:r>
          </a:p>
          <a:p>
            <a:r>
              <a:rPr lang="en-US" baseline="0" dirty="0" smtClean="0"/>
              <a:t>results. In this case, more of the heart was rated as reaching the defibrillation voltage specified</a:t>
            </a:r>
          </a:p>
          <a:p>
            <a:r>
              <a:rPr lang="en-US" baseline="0" dirty="0" smtClean="0"/>
              <a:t>In the experiment.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D7A92-FC76-2645-89AD-451EBA3F695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30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fld id="{216C5678-EE20-4FA5-88E2-6E0BD67A2E26}" type="datetime1">
              <a:rPr lang="en-US" smtClean="0"/>
              <a:t>8/8/12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Footer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fld id="{EA051B39-B140-43FE-96DB-472A2B59CE7C}" type="datetime1">
              <a:rPr lang="en-US" smtClean="0"/>
              <a:t>8/8/12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fld id="{DA600BB2-27C5-458B-ABCE-839C88CF47CE}" type="datetime1">
              <a:rPr lang="en-US" smtClean="0"/>
              <a:t>8/8/12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fld id="{B11D738E-8962-435F-8C43-147B8DD7E819}" type="datetime1">
              <a:rPr lang="en-US" smtClean="0"/>
              <a:t>8/8/12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fld id="{09CAEA93-55E7-4DA9-90C2-089A26EEFEC4}" type="datetime1">
              <a:rPr lang="en-US" smtClean="0"/>
              <a:t>8/8/12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fld id="{E34CF3C7-6809-4F39-BD67-A75817BDDE0A}" type="datetime1">
              <a:rPr lang="en-US" smtClean="0"/>
              <a:t>8/8/12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fld id="{F7EAEB24-CE78-465C-A726-91D0868FA48F}" type="datetime1">
              <a:rPr lang="en-US" smtClean="0"/>
              <a:t>8/8/12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fld id="{40BAADF0-1749-4E8B-9691-B44A5F8C0895}" type="datetime1">
              <a:rPr lang="en-US" smtClean="0"/>
              <a:t>8/8/12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fld id="{A8AF628A-A867-4937-BBE5-207DB6F9C51A}" type="datetime1">
              <a:rPr lang="en-US" smtClean="0"/>
              <a:t>8/8/12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fld id="{118BBB94-68E6-4675-A946-F1C5994EDBD7}" type="datetime1">
              <a:rPr lang="en-US" smtClean="0"/>
              <a:t>8/8/12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fld id="{DC3B8377-21E3-4835-B75D-4E2847E2750F}" type="datetime1">
              <a:rPr lang="en-US" smtClean="0"/>
              <a:t>8/8/12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8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microsoft.com/office/2007/relationships/hdphoto" Target="../media/hdphoto7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27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jpeg"/><Relationship Id="rId12" Type="http://schemas.microsoft.com/office/2007/relationships/hdphoto" Target="../media/hdphoto6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eg"/><Relationship Id="rId4" Type="http://schemas.microsoft.com/office/2007/relationships/hdphoto" Target="../media/hdphoto2.wdp"/><Relationship Id="rId5" Type="http://schemas.openxmlformats.org/officeDocument/2006/relationships/image" Target="../media/image12.jpeg"/><Relationship Id="rId6" Type="http://schemas.microsoft.com/office/2007/relationships/hdphoto" Target="../media/hdphoto3.wdp"/><Relationship Id="rId7" Type="http://schemas.openxmlformats.org/officeDocument/2006/relationships/image" Target="../media/image13.jpeg"/><Relationship Id="rId8" Type="http://schemas.microsoft.com/office/2007/relationships/hdphoto" Target="../media/hdphoto4.wdp"/><Relationship Id="rId9" Type="http://schemas.openxmlformats.org/officeDocument/2006/relationships/image" Target="../media/image14.jpeg"/><Relationship Id="rId10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7360" y="5274278"/>
            <a:ext cx="8878329" cy="1381003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89100"/>
            <a:ext cx="9144000" cy="2211467"/>
          </a:xfrm>
        </p:spPr>
        <p:txBody>
          <a:bodyPr/>
          <a:lstStyle/>
          <a:p>
            <a:r>
              <a:rPr lang="en-US" sz="9200" dirty="0" smtClean="0"/>
              <a:t>Cleaver</a:t>
            </a:r>
            <a:br>
              <a:rPr lang="en-US" sz="9200" dirty="0" smtClean="0"/>
            </a:br>
            <a:r>
              <a:rPr lang="en-US" sz="5000" dirty="0" smtClean="0"/>
              <a:t>A new tetrahedral </a:t>
            </a:r>
            <a:r>
              <a:rPr lang="en-US" sz="5000" dirty="0" err="1" smtClean="0"/>
              <a:t>mesher</a:t>
            </a:r>
            <a:r>
              <a:rPr lang="en-US" sz="5000" dirty="0" smtClean="0"/>
              <a:t>.</a:t>
            </a:r>
            <a:endParaRPr lang="en-US" sz="5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0" y="87770"/>
            <a:ext cx="4964213" cy="50182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562" y="87771"/>
            <a:ext cx="3865331" cy="5006972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8105" y="5320176"/>
            <a:ext cx="6400800" cy="1219200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3587" y="5304877"/>
            <a:ext cx="2051352" cy="1219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59" y="5425113"/>
            <a:ext cx="1350746" cy="10377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9909" y="5516418"/>
            <a:ext cx="10541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64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37612"/>
            <a:ext cx="9190187" cy="2304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393700"/>
            <a:ext cx="3620599" cy="3632200"/>
          </a:xfrm>
          <a:prstGeom prst="rect">
            <a:avLst/>
          </a:prstGeom>
        </p:spPr>
      </p:pic>
      <p:pic>
        <p:nvPicPr>
          <p:cNvPr id="4" name="Picture 3" descr="torso_side_stuff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120" y="393701"/>
            <a:ext cx="2172835" cy="3632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4800" y="5310664"/>
            <a:ext cx="152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Cleaver  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127000" y="5336064"/>
            <a:ext cx="8890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14300" y="5666264"/>
            <a:ext cx="8890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14300" y="5983764"/>
            <a:ext cx="8890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1439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1472"/>
          </a:xfrm>
        </p:spPr>
        <p:txBody>
          <a:bodyPr/>
          <a:lstStyle/>
          <a:p>
            <a:r>
              <a:rPr lang="en-US" dirty="0" smtClean="0"/>
              <a:t>Evaluation (Qual.)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" y="1381124"/>
            <a:ext cx="4344987" cy="47466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300" y="1381124"/>
            <a:ext cx="4691856" cy="47466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06500" y="6127749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BioMesh3D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105525" y="6127749"/>
            <a:ext cx="969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Cleaver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185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1472"/>
          </a:xfrm>
        </p:spPr>
        <p:txBody>
          <a:bodyPr/>
          <a:lstStyle/>
          <a:p>
            <a:r>
              <a:rPr lang="en-US" dirty="0" smtClean="0"/>
              <a:t>Evaluation (Qual.)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06500" y="6127749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BioMesh3D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105525" y="6127749"/>
            <a:ext cx="969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Cleaver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23" y="1124889"/>
            <a:ext cx="4271068" cy="4441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767" y="1124889"/>
            <a:ext cx="4264984" cy="444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87" y="0"/>
            <a:ext cx="6770312" cy="684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66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00" y="30836"/>
            <a:ext cx="5270499" cy="682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778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-24070"/>
            <a:ext cx="6845300" cy="686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37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730" y="0"/>
            <a:ext cx="41025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101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2641"/>
            <a:ext cx="6645614" cy="685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59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12_FluidlSim_Levine_03-H.264_960x540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908050"/>
            <a:ext cx="9144000" cy="51435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1472"/>
          </a:xfrm>
        </p:spPr>
        <p:txBody>
          <a:bodyPr/>
          <a:lstStyle/>
          <a:p>
            <a:r>
              <a:rPr lang="en-US" dirty="0" smtClean="0"/>
              <a:t>Other Domains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292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3800"/>
          </a:xfrm>
        </p:spPr>
        <p:txBody>
          <a:bodyPr/>
          <a:lstStyle/>
          <a:p>
            <a:r>
              <a:rPr lang="en-US" dirty="0" smtClean="0"/>
              <a:t>Cleaver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Release:    Fall 2012</a:t>
            </a:r>
          </a:p>
          <a:p>
            <a:r>
              <a:rPr lang="en-US" dirty="0" smtClean="0"/>
              <a:t>Features</a:t>
            </a:r>
            <a:endParaRPr lang="en-US" dirty="0"/>
          </a:p>
          <a:p>
            <a:pPr lvl="1"/>
            <a:r>
              <a:rPr lang="en-US" smtClean="0"/>
              <a:t>Incredibly fast</a:t>
            </a:r>
            <a:endParaRPr lang="en-US" dirty="0" smtClean="0"/>
          </a:p>
          <a:p>
            <a:pPr lvl="1"/>
            <a:r>
              <a:rPr lang="en-US" dirty="0" smtClean="0"/>
              <a:t>Conforming</a:t>
            </a:r>
          </a:p>
          <a:p>
            <a:pPr lvl="1"/>
            <a:r>
              <a:rPr lang="en-US" dirty="0" smtClean="0"/>
              <a:t>Guarantees on Quality</a:t>
            </a:r>
          </a:p>
          <a:p>
            <a:pPr lvl="1"/>
            <a:r>
              <a:rPr lang="en-US" dirty="0"/>
              <a:t>Input support</a:t>
            </a:r>
          </a:p>
          <a:p>
            <a:pPr lvl="2"/>
            <a:r>
              <a:rPr lang="en-US" dirty="0" err="1"/>
              <a:t>SCIRun</a:t>
            </a:r>
            <a:r>
              <a:rPr lang="en-US" dirty="0"/>
              <a:t> NRRD format</a:t>
            </a:r>
          </a:p>
          <a:p>
            <a:pPr lvl="1"/>
            <a:r>
              <a:rPr lang="en-US" dirty="0"/>
              <a:t>Output supports</a:t>
            </a:r>
          </a:p>
          <a:p>
            <a:pPr lvl="2"/>
            <a:r>
              <a:rPr lang="en-US" dirty="0" err="1"/>
              <a:t>SCIRun</a:t>
            </a:r>
            <a:r>
              <a:rPr lang="en-US" dirty="0"/>
              <a:t> </a:t>
            </a:r>
            <a:r>
              <a:rPr lang="en-US" dirty="0" err="1"/>
              <a:t>pts</a:t>
            </a:r>
            <a:r>
              <a:rPr lang="en-US" dirty="0"/>
              <a:t>/</a:t>
            </a:r>
            <a:r>
              <a:rPr lang="en-US" dirty="0" err="1"/>
              <a:t>elems</a:t>
            </a:r>
            <a:endParaRPr lang="en-US" dirty="0"/>
          </a:p>
          <a:p>
            <a:pPr lvl="2"/>
            <a:r>
              <a:rPr lang="en-US" dirty="0" err="1"/>
              <a:t>Tetgen</a:t>
            </a:r>
            <a:r>
              <a:rPr lang="en-US" dirty="0"/>
              <a:t> node/</a:t>
            </a:r>
            <a:r>
              <a:rPr lang="en-US" dirty="0" err="1"/>
              <a:t>eles</a:t>
            </a:r>
            <a:endParaRPr lang="en-US" dirty="0"/>
          </a:p>
          <a:p>
            <a:pPr lvl="2"/>
            <a:r>
              <a:rPr lang="en-US" dirty="0"/>
              <a:t>MATLAB Binaries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20904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1300"/>
            <a:ext cx="8229600" cy="841472"/>
          </a:xfrm>
        </p:spPr>
        <p:txBody>
          <a:bodyPr/>
          <a:lstStyle/>
          <a:p>
            <a:r>
              <a:rPr lang="en-US" dirty="0" smtClean="0"/>
              <a:t>Landscape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54600"/>
          </a:xfrm>
        </p:spPr>
        <p:txBody>
          <a:bodyPr>
            <a:normAutofit/>
          </a:bodyPr>
          <a:lstStyle/>
          <a:p>
            <a:r>
              <a:rPr lang="en-US" dirty="0" smtClean="0"/>
              <a:t>BioMesh3D</a:t>
            </a:r>
          </a:p>
          <a:p>
            <a:pPr lvl="1"/>
            <a:r>
              <a:rPr lang="en-US" dirty="0" smtClean="0"/>
              <a:t>State of the start</a:t>
            </a:r>
          </a:p>
          <a:p>
            <a:pPr lvl="1"/>
            <a:r>
              <a:rPr lang="en-US" dirty="0" smtClean="0"/>
              <a:t>Adaptive</a:t>
            </a:r>
            <a:endParaRPr lang="en-US" dirty="0"/>
          </a:p>
          <a:p>
            <a:pPr lvl="1"/>
            <a:r>
              <a:rPr lang="en-US" dirty="0" smtClean="0"/>
              <a:t>Mostly good quality elements  </a:t>
            </a:r>
          </a:p>
          <a:p>
            <a:pPr lvl="1"/>
            <a:r>
              <a:rPr lang="en-US" dirty="0" smtClean="0"/>
              <a:t>May produce degenerate elements</a:t>
            </a:r>
            <a:endParaRPr lang="en-US" dirty="0"/>
          </a:p>
          <a:p>
            <a:pPr lvl="1"/>
            <a:r>
              <a:rPr lang="en-US" dirty="0" smtClean="0"/>
              <a:t>Variational</a:t>
            </a:r>
            <a:r>
              <a:rPr lang="en-US" dirty="0" smtClean="0"/>
              <a:t> / Computational Expensive</a:t>
            </a:r>
          </a:p>
          <a:p>
            <a:pPr lvl="1"/>
            <a:r>
              <a:rPr lang="en-US" dirty="0" smtClean="0"/>
              <a:t>Unstructured Meshes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Cleaver</a:t>
            </a:r>
            <a:endParaRPr lang="en-US" dirty="0" smtClean="0"/>
          </a:p>
          <a:p>
            <a:pPr lvl="1"/>
            <a:r>
              <a:rPr lang="en-US" dirty="0" smtClean="0"/>
              <a:t>No degenerate elements.</a:t>
            </a:r>
          </a:p>
          <a:p>
            <a:pPr lvl="1"/>
            <a:r>
              <a:rPr lang="en-US" dirty="0" smtClean="0"/>
              <a:t>Bounded worst-case element quality</a:t>
            </a:r>
          </a:p>
          <a:p>
            <a:pPr lvl="1"/>
            <a:r>
              <a:rPr lang="en-US" dirty="0" smtClean="0"/>
              <a:t>Guarantees on conformity / fidelity</a:t>
            </a:r>
          </a:p>
          <a:p>
            <a:pPr lvl="1"/>
            <a:r>
              <a:rPr lang="en-US" dirty="0" smtClean="0"/>
              <a:t>Structured</a:t>
            </a:r>
          </a:p>
          <a:p>
            <a:pPr lvl="1"/>
            <a:r>
              <a:rPr lang="en-US" dirty="0" smtClean="0"/>
              <a:t>Fast</a:t>
            </a: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000" y="4064000"/>
            <a:ext cx="1739900" cy="177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69000" y="1816100"/>
            <a:ext cx="26035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270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1800"/>
            <a:ext cx="8229600" cy="939800"/>
          </a:xfrm>
        </p:spPr>
        <p:txBody>
          <a:bodyPr/>
          <a:lstStyle/>
          <a:p>
            <a:r>
              <a:rPr lang="en-US" dirty="0" smtClean="0"/>
              <a:t>Element Quality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Dihedral Angles</a:t>
            </a:r>
          </a:p>
          <a:p>
            <a:r>
              <a:rPr lang="en-US" dirty="0" smtClean="0"/>
              <a:t>Condition Number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457200" y="3213100"/>
            <a:ext cx="2044700" cy="1765300"/>
            <a:chOff x="457200" y="2882900"/>
            <a:chExt cx="2044700" cy="1765300"/>
          </a:xfrm>
        </p:grpSpPr>
        <p:cxnSp>
          <p:nvCxnSpPr>
            <p:cNvPr id="7" name="Straight Connector 6"/>
            <p:cNvCxnSpPr/>
            <p:nvPr/>
          </p:nvCxnSpPr>
          <p:spPr>
            <a:xfrm flipH="1">
              <a:off x="457200" y="2882900"/>
              <a:ext cx="1181100" cy="13208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457200" y="3797300"/>
              <a:ext cx="2044700" cy="4064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638300" y="2882900"/>
              <a:ext cx="863600" cy="9144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1993900" y="3797300"/>
              <a:ext cx="508000" cy="8509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57200" y="4203700"/>
              <a:ext cx="1536700" cy="4445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638300" y="2882900"/>
              <a:ext cx="355600" cy="17653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Connector 28"/>
          <p:cNvCxnSpPr/>
          <p:nvPr/>
        </p:nvCxnSpPr>
        <p:spPr>
          <a:xfrm flipV="1">
            <a:off x="1028700" y="4254500"/>
            <a:ext cx="342900" cy="431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079500" y="4533900"/>
            <a:ext cx="558800" cy="152400"/>
          </a:xfrm>
          <a:prstGeom prst="line">
            <a:avLst/>
          </a:prstGeom>
          <a:ln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Arc 31"/>
          <p:cNvSpPr/>
          <p:nvPr/>
        </p:nvSpPr>
        <p:spPr>
          <a:xfrm>
            <a:off x="1079500" y="4470400"/>
            <a:ext cx="279400" cy="279400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6" name="Chart 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5585894"/>
              </p:ext>
            </p:extLst>
          </p:nvPr>
        </p:nvGraphicFramePr>
        <p:xfrm>
          <a:off x="2797175" y="2857499"/>
          <a:ext cx="5889625" cy="3533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62545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700"/>
            <a:ext cx="8229600" cy="8414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Multi-Material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Higher dimensional features</a:t>
            </a:r>
          </a:p>
          <a:p>
            <a:r>
              <a:rPr lang="en-US" dirty="0"/>
              <a:t>Interfaces may form sharp cusps</a:t>
            </a:r>
            <a:endParaRPr lang="en-US" dirty="0" smtClean="0"/>
          </a:p>
          <a:p>
            <a:r>
              <a:rPr lang="en-US" dirty="0" smtClean="0"/>
              <a:t>Complexity </a:t>
            </a:r>
            <a:r>
              <a:rPr lang="en-US" dirty="0"/>
              <a:t>of </a:t>
            </a:r>
            <a:r>
              <a:rPr lang="en-US" dirty="0" smtClean="0"/>
              <a:t>cases</a:t>
            </a:r>
          </a:p>
          <a:p>
            <a:pPr lvl="1"/>
            <a:r>
              <a:rPr lang="en-US" dirty="0" smtClean="0"/>
              <a:t>Arbitrarily many cases even with linear elements</a:t>
            </a:r>
          </a:p>
          <a:p>
            <a:pPr lvl="1"/>
            <a:r>
              <a:rPr lang="en-US" dirty="0" smtClean="0"/>
              <a:t>Not all representable</a:t>
            </a:r>
          </a:p>
          <a:p>
            <a:pPr lvl="1"/>
            <a:r>
              <a:rPr lang="en-US" dirty="0"/>
              <a:t>Snaps/warps more </a:t>
            </a:r>
            <a:r>
              <a:rPr lang="en-US" dirty="0" smtClean="0"/>
              <a:t>constrained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346" y="1600200"/>
            <a:ext cx="2795054" cy="2806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4132046"/>
            <a:ext cx="5283200" cy="252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740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05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Based on Lattice Cleaving algorithm</a:t>
            </a:r>
          </a:p>
          <a:p>
            <a:pPr lvl="1"/>
            <a:r>
              <a:rPr lang="en-US" dirty="0"/>
              <a:t>"Lattice Cleaving: Conforming Tetrahedral Meshes of Multimaterial Domains with Bounded </a:t>
            </a:r>
            <a:r>
              <a:rPr lang="en-US" dirty="0" smtClean="0"/>
              <a:t>Quality”</a:t>
            </a:r>
          </a:p>
          <a:p>
            <a:pPr lvl="1"/>
            <a:r>
              <a:rPr lang="en-US" dirty="0" smtClean="0"/>
              <a:t>Bronson</a:t>
            </a:r>
            <a:r>
              <a:rPr lang="en-US" dirty="0"/>
              <a:t>, J., Levine, J</a:t>
            </a:r>
            <a:r>
              <a:rPr lang="en-US" dirty="0" smtClean="0"/>
              <a:t>., and Whitaker, </a:t>
            </a:r>
            <a:r>
              <a:rPr lang="en-US" dirty="0"/>
              <a:t>R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To </a:t>
            </a:r>
            <a:r>
              <a:rPr lang="en-US" dirty="0"/>
              <a:t>appear in Proceedings of the 21st International Meshing Roundtable (San Jose, CA, Oct 7 - 10, 2012</a:t>
            </a:r>
            <a:r>
              <a:rPr lang="en-US" dirty="0" smtClean="0"/>
              <a:t>)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Combinatoric</a:t>
            </a:r>
            <a:r>
              <a:rPr lang="en-US" dirty="0" smtClean="0"/>
              <a:t>  </a:t>
            </a:r>
            <a:r>
              <a:rPr lang="en-US" dirty="0" smtClean="0"/>
              <a:t>(not </a:t>
            </a:r>
            <a:r>
              <a:rPr lang="en-US" dirty="0" err="1" smtClean="0"/>
              <a:t>variational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Background mesh (structured)</a:t>
            </a:r>
          </a:p>
          <a:p>
            <a:pPr lvl="1"/>
            <a:r>
              <a:rPr lang="en-US" dirty="0" smtClean="0"/>
              <a:t>Stencils to capture </a:t>
            </a:r>
            <a:r>
              <a:rPr lang="en-US" dirty="0" smtClean="0"/>
              <a:t>surfaces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Inherent Tradeoff</a:t>
            </a:r>
          </a:p>
          <a:p>
            <a:pPr lvl="1"/>
            <a:r>
              <a:rPr lang="en-US" dirty="0" smtClean="0"/>
              <a:t>Deforming background grid (small deviations)</a:t>
            </a:r>
          </a:p>
          <a:p>
            <a:pPr lvl="1"/>
            <a:r>
              <a:rPr lang="en-US" dirty="0" smtClean="0"/>
              <a:t>Cutting / Subdividing (large deviations)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41300"/>
            <a:ext cx="8229600" cy="841472"/>
          </a:xfrm>
        </p:spPr>
        <p:txBody>
          <a:bodyPr/>
          <a:lstStyle/>
          <a:p>
            <a:r>
              <a:rPr lang="en-US" dirty="0" smtClean="0"/>
              <a:t>Cleaver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5816600" y="3762676"/>
            <a:ext cx="2870200" cy="2436354"/>
            <a:chOff x="5232400" y="3583652"/>
            <a:chExt cx="3708400" cy="3147856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6507941" y="5005323"/>
              <a:ext cx="1704995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headEnd type="oval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 flipV="1">
              <a:off x="6507941" y="5005323"/>
              <a:ext cx="847513" cy="848136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headEnd type="oval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7355453" y="5005323"/>
              <a:ext cx="857484" cy="848136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headEnd type="oval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6497969" y="5876296"/>
              <a:ext cx="857484" cy="848136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headEnd type="oval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5620544" y="5028160"/>
              <a:ext cx="857484" cy="848136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headEnd type="oval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6487999" y="4160082"/>
              <a:ext cx="857484" cy="848136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headEnd type="oval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 flipV="1">
              <a:off x="7365424" y="4157188"/>
              <a:ext cx="847513" cy="848136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headEnd type="oval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 flipV="1">
              <a:off x="7355453" y="5876296"/>
              <a:ext cx="847513" cy="848136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headEnd type="oval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5630516" y="4157188"/>
              <a:ext cx="847513" cy="848136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headEnd type="oval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 flipV="1">
              <a:off x="8212936" y="5028160"/>
              <a:ext cx="1" cy="1696271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headEnd type="oval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 flipV="1">
              <a:off x="6487999" y="5035237"/>
              <a:ext cx="1" cy="1696271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headEnd type="oval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 flipV="1">
              <a:off x="6478027" y="3583652"/>
              <a:ext cx="2" cy="1422914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 flipV="1">
              <a:off x="8212936" y="3584681"/>
              <a:ext cx="2" cy="1422914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 flipV="1">
              <a:off x="5640486" y="5883372"/>
              <a:ext cx="847513" cy="848136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headEnd type="oval"/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 flipV="1">
              <a:off x="6787121" y="3584681"/>
              <a:ext cx="578304" cy="572508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5630516" y="3584681"/>
              <a:ext cx="578303" cy="575402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7345483" y="3584681"/>
              <a:ext cx="578303" cy="575402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8212938" y="4317343"/>
              <a:ext cx="658066" cy="687981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8212938" y="6043527"/>
              <a:ext cx="658066" cy="687981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8212938" y="5028160"/>
              <a:ext cx="658066" cy="645201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 flipV="1">
              <a:off x="5381248" y="5015294"/>
              <a:ext cx="1096780" cy="2896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headEnd type="oval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 flipV="1">
              <a:off x="8502089" y="3584681"/>
              <a:ext cx="438711" cy="453481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flipH="1" flipV="1">
              <a:off x="7352961" y="4157188"/>
              <a:ext cx="77272" cy="8039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>
            <a:xfrm flipV="1">
              <a:off x="6507941" y="4237578"/>
              <a:ext cx="922293" cy="767745"/>
            </a:xfrm>
            <a:prstGeom prst="line">
              <a:avLst/>
            </a:prstGeom>
            <a:ln w="0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Freeform 133"/>
            <p:cNvSpPr/>
            <p:nvPr/>
          </p:nvSpPr>
          <p:spPr>
            <a:xfrm>
              <a:off x="5232400" y="3583652"/>
              <a:ext cx="3594100" cy="2862317"/>
            </a:xfrm>
            <a:custGeom>
              <a:avLst/>
              <a:gdLst>
                <a:gd name="connsiteX0" fmla="*/ 3797300 w 3797300"/>
                <a:gd name="connsiteY0" fmla="*/ 0 h 3002847"/>
                <a:gd name="connsiteX1" fmla="*/ 2235200 w 3797300"/>
                <a:gd name="connsiteY1" fmla="*/ 762000 h 3002847"/>
                <a:gd name="connsiteX2" fmla="*/ 1320800 w 3797300"/>
                <a:gd name="connsiteY2" fmla="*/ 2705100 h 3002847"/>
                <a:gd name="connsiteX3" fmla="*/ 0 w 3797300"/>
                <a:gd name="connsiteY3" fmla="*/ 2984500 h 3002847"/>
                <a:gd name="connsiteX0" fmla="*/ 3797300 w 3797300"/>
                <a:gd name="connsiteY0" fmla="*/ 0 h 3004340"/>
                <a:gd name="connsiteX1" fmla="*/ 2302290 w 3797300"/>
                <a:gd name="connsiteY1" fmla="*/ 722009 h 3004340"/>
                <a:gd name="connsiteX2" fmla="*/ 1320800 w 3797300"/>
                <a:gd name="connsiteY2" fmla="*/ 2705100 h 3004340"/>
                <a:gd name="connsiteX3" fmla="*/ 0 w 3797300"/>
                <a:gd name="connsiteY3" fmla="*/ 2984500 h 3004340"/>
                <a:gd name="connsiteX0" fmla="*/ 3797300 w 3797300"/>
                <a:gd name="connsiteY0" fmla="*/ 0 h 3004340"/>
                <a:gd name="connsiteX1" fmla="*/ 2302290 w 3797300"/>
                <a:gd name="connsiteY1" fmla="*/ 722009 h 3004340"/>
                <a:gd name="connsiteX2" fmla="*/ 1320800 w 3797300"/>
                <a:gd name="connsiteY2" fmla="*/ 2705100 h 3004340"/>
                <a:gd name="connsiteX3" fmla="*/ 0 w 3797300"/>
                <a:gd name="connsiteY3" fmla="*/ 2984500 h 3004340"/>
                <a:gd name="connsiteX0" fmla="*/ 3797300 w 3797300"/>
                <a:gd name="connsiteY0" fmla="*/ 0 h 3004340"/>
                <a:gd name="connsiteX1" fmla="*/ 2302290 w 3797300"/>
                <a:gd name="connsiteY1" fmla="*/ 722009 h 3004340"/>
                <a:gd name="connsiteX2" fmla="*/ 1320800 w 3797300"/>
                <a:gd name="connsiteY2" fmla="*/ 2705100 h 3004340"/>
                <a:gd name="connsiteX3" fmla="*/ 0 w 3797300"/>
                <a:gd name="connsiteY3" fmla="*/ 2984500 h 3004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300" h="3004340">
                  <a:moveTo>
                    <a:pt x="3797300" y="0"/>
                  </a:moveTo>
                  <a:cubicBezTo>
                    <a:pt x="3410477" y="208896"/>
                    <a:pt x="3050491" y="-155405"/>
                    <a:pt x="2302290" y="722009"/>
                  </a:cubicBezTo>
                  <a:cubicBezTo>
                    <a:pt x="1554089" y="1599423"/>
                    <a:pt x="1704515" y="2328018"/>
                    <a:pt x="1320800" y="2705100"/>
                  </a:cubicBezTo>
                  <a:cubicBezTo>
                    <a:pt x="937085" y="3082182"/>
                    <a:pt x="298450" y="3003550"/>
                    <a:pt x="0" y="2984500"/>
                  </a:cubicBez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68047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8100"/>
            <a:ext cx="8229600" cy="1058333"/>
          </a:xfrm>
        </p:spPr>
        <p:txBody>
          <a:bodyPr/>
          <a:lstStyle/>
          <a:p>
            <a:r>
              <a:rPr lang="en-US" dirty="0" smtClean="0"/>
              <a:t>Stencils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Background lattice composed of tetrahedra which are ‘cleaved’ into various stencils.</a:t>
            </a:r>
          </a:p>
          <a:p>
            <a:r>
              <a:rPr lang="en-US" dirty="0" smtClean="0"/>
              <a:t>These stencils locally capture various topologies</a:t>
            </a:r>
          </a:p>
        </p:txBody>
      </p:sp>
      <p:pic>
        <p:nvPicPr>
          <p:cNvPr id="5" name="Picture 4" descr="0_cut_case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1200" y="4871086"/>
            <a:ext cx="1415641" cy="1376172"/>
          </a:xfrm>
          <a:prstGeom prst="rect">
            <a:avLst/>
          </a:prstGeom>
        </p:spPr>
      </p:pic>
      <p:pic>
        <p:nvPicPr>
          <p:cNvPr id="8" name="Picture 7" descr="3_cut_case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40736" y="4871086"/>
            <a:ext cx="1415641" cy="1376172"/>
          </a:xfrm>
          <a:prstGeom prst="rect">
            <a:avLst/>
          </a:prstGeom>
        </p:spPr>
      </p:pic>
      <p:pic>
        <p:nvPicPr>
          <p:cNvPr id="11" name="Picture 10" descr="4_cut_case.pn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69347" y="4871086"/>
            <a:ext cx="1415641" cy="1376172"/>
          </a:xfrm>
          <a:prstGeom prst="rect">
            <a:avLst/>
          </a:prstGeom>
        </p:spPr>
      </p:pic>
      <p:pic>
        <p:nvPicPr>
          <p:cNvPr id="14" name="Picture 13" descr="5_cut_case.pn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85324" y="4871086"/>
            <a:ext cx="1415641" cy="1376172"/>
          </a:xfrm>
          <a:prstGeom prst="rect">
            <a:avLst/>
          </a:prstGeom>
        </p:spPr>
      </p:pic>
      <p:pic>
        <p:nvPicPr>
          <p:cNvPr id="17" name="Picture 16" descr="6_cut_case.png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71160" y="4871086"/>
            <a:ext cx="1415640" cy="137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80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8333"/>
          </a:xfrm>
        </p:spPr>
        <p:txBody>
          <a:bodyPr/>
          <a:lstStyle/>
          <a:p>
            <a:r>
              <a:rPr lang="en-US" dirty="0" smtClean="0"/>
              <a:t>Graded Background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200" y="2191504"/>
            <a:ext cx="1384300" cy="44336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70000" y="1727200"/>
            <a:ext cx="1859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Octree</a:t>
            </a:r>
            <a:r>
              <a:rPr lang="en-US" dirty="0" smtClean="0"/>
              <a:t> Structure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189635" y="1727200"/>
            <a:ext cx="2265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Background Stencils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9635" y="2191504"/>
            <a:ext cx="2121083" cy="423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50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442" y="969634"/>
            <a:ext cx="4821483" cy="48369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77" y="961692"/>
            <a:ext cx="3746322" cy="485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720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ist_dam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03" y="1055733"/>
            <a:ext cx="8844269" cy="53241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35100" y="5194300"/>
            <a:ext cx="431800" cy="292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20800" y="5130800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latin typeface="MS Reference Sans Serif"/>
                <a:cs typeface="MS Reference Sans Serif"/>
              </a:rPr>
              <a:t>Min</a:t>
            </a:r>
            <a:endParaRPr lang="en-US" b="1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latin typeface="MS Reference Sans Serif"/>
              <a:cs typeface="MS Reference Sans Serif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8333"/>
          </a:xfrm>
        </p:spPr>
        <p:txBody>
          <a:bodyPr/>
          <a:lstStyle/>
          <a:p>
            <a:r>
              <a:rPr lang="en-US" dirty="0" smtClean="0"/>
              <a:t>Dihedral Angles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47479" y="5156200"/>
            <a:ext cx="1123888" cy="36933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Min: 2.76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74012" y="5156200"/>
            <a:ext cx="1387745" cy="36933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Max: 175.42</a:t>
            </a:r>
          </a:p>
        </p:txBody>
      </p:sp>
    </p:spTree>
    <p:extLst>
      <p:ext uri="{BB962C8B-B14F-4D97-AF65-F5344CB8AC3E}">
        <p14:creationId xmlns:p14="http://schemas.microsoft.com/office/powerpoint/2010/main" val="2697890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2748</TotalTime>
  <Words>1320</Words>
  <Application>Microsoft Macintosh PowerPoint</Application>
  <PresentationFormat>On-screen Show (4:3)</PresentationFormat>
  <Paragraphs>186</Paragraphs>
  <Slides>19</Slides>
  <Notes>18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Executive</vt:lpstr>
      <vt:lpstr>Cleaver A new tetrahedral mesher.</vt:lpstr>
      <vt:lpstr>Landscape</vt:lpstr>
      <vt:lpstr>Element Quality</vt:lpstr>
      <vt:lpstr>Multi-Material Challenges</vt:lpstr>
      <vt:lpstr>Cleaver</vt:lpstr>
      <vt:lpstr>Stencils</vt:lpstr>
      <vt:lpstr>Graded Background</vt:lpstr>
      <vt:lpstr>PowerPoint Presentation</vt:lpstr>
      <vt:lpstr>Dihedral Angles</vt:lpstr>
      <vt:lpstr>PowerPoint Presentation</vt:lpstr>
      <vt:lpstr>Evaluation (Qual.)</vt:lpstr>
      <vt:lpstr>Evaluation (Qual.)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Domains</vt:lpstr>
      <vt:lpstr>Cleaver</vt:lpstr>
    </vt:vector>
  </TitlesOfParts>
  <Company>University of Utah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Conforming, Tetrahedral Meshing of Image Data </dc:title>
  <dc:creator>Jonathan Bronson</dc:creator>
  <cp:lastModifiedBy>Jonathan Bronson</cp:lastModifiedBy>
  <cp:revision>290</cp:revision>
  <dcterms:created xsi:type="dcterms:W3CDTF">2012-04-08T21:02:50Z</dcterms:created>
  <dcterms:modified xsi:type="dcterms:W3CDTF">2012-08-08T23:58:56Z</dcterms:modified>
</cp:coreProperties>
</file>